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5" r:id="rId2"/>
    <p:sldId id="330" r:id="rId3"/>
    <p:sldId id="341" r:id="rId4"/>
    <p:sldId id="320" r:id="rId5"/>
    <p:sldId id="332" r:id="rId6"/>
    <p:sldId id="333" r:id="rId7"/>
    <p:sldId id="334" r:id="rId8"/>
    <p:sldId id="335" r:id="rId9"/>
    <p:sldId id="342" r:id="rId10"/>
    <p:sldId id="343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598600"/>
    <a:srgbClr val="578200"/>
    <a:srgbClr val="5C8A00"/>
    <a:srgbClr val="FFFFFF"/>
    <a:srgbClr val="D7181F"/>
    <a:srgbClr val="000000"/>
    <a:srgbClr val="E0E4D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4598" autoAdjust="0"/>
  </p:normalViewPr>
  <p:slideViewPr>
    <p:cSldViewPr>
      <p:cViewPr varScale="1">
        <p:scale>
          <a:sx n="100" d="100"/>
          <a:sy n="100" d="100"/>
        </p:scale>
        <p:origin x="-4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7DE0C-FDF2-4067-AB68-C8C6102FD204}" type="doc">
      <dgm:prSet loTypeId="urn:microsoft.com/office/officeart/2005/8/layout/lProcess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FA84C3-C859-48C6-A8AF-E5FD2BE3597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Специализированная организация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2A01416A-C379-46CD-956C-7AF2A87661A2}" type="parTrans" cxnId="{996EAC18-BC88-473A-88C5-4ED3A5BD8132}">
      <dgm:prSet/>
      <dgm:spPr/>
      <dgm:t>
        <a:bodyPr/>
        <a:lstStyle/>
        <a:p>
          <a:endParaRPr lang="ru-RU"/>
        </a:p>
      </dgm:t>
    </dgm:pt>
    <dgm:pt modelId="{652E0209-DE0C-4792-B7C5-4B185B1A5F49}" type="sibTrans" cxnId="{996EAC18-BC88-473A-88C5-4ED3A5BD8132}">
      <dgm:prSet/>
      <dgm:spPr/>
      <dgm:t>
        <a:bodyPr/>
        <a:lstStyle/>
        <a:p>
          <a:endParaRPr lang="ru-RU"/>
        </a:p>
      </dgm:t>
    </dgm:pt>
    <dgm:pt modelId="{960A4078-3439-4EA2-BCA7-4BFF10C3A7FA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Поддержка совместных проектов участников Кластера</a:t>
          </a:r>
        </a:p>
      </dgm:t>
    </dgm:pt>
    <dgm:pt modelId="{90A03EB7-E32D-4636-AA3B-39DEEACD9604}" type="parTrans" cxnId="{FF8F2062-A6C9-423E-8D87-6BB64516E9B6}">
      <dgm:prSet/>
      <dgm:spPr/>
      <dgm:t>
        <a:bodyPr/>
        <a:lstStyle/>
        <a:p>
          <a:endParaRPr lang="ru-RU"/>
        </a:p>
      </dgm:t>
    </dgm:pt>
    <dgm:pt modelId="{81E6493C-0A94-4959-BE3A-8E4FC1472806}" type="sibTrans" cxnId="{FF8F2062-A6C9-423E-8D87-6BB64516E9B6}">
      <dgm:prSet/>
      <dgm:spPr/>
      <dgm:t>
        <a:bodyPr/>
        <a:lstStyle/>
        <a:p>
          <a:endParaRPr lang="ru-RU"/>
        </a:p>
      </dgm:t>
    </dgm:pt>
    <dgm:pt modelId="{F0A2EF2F-6005-4F62-B929-6CB188595B5F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Образовательные мероприятия</a:t>
          </a:r>
          <a:endParaRPr lang="ru-RU" dirty="0"/>
        </a:p>
      </dgm:t>
    </dgm:pt>
    <dgm:pt modelId="{5C43DFFA-51A8-4C7D-95C0-630962C2406C}" type="parTrans" cxnId="{F18B73F2-4C49-4AAD-9D70-EFF8A15EAC6E}">
      <dgm:prSet/>
      <dgm:spPr/>
      <dgm:t>
        <a:bodyPr/>
        <a:lstStyle/>
        <a:p>
          <a:endParaRPr lang="ru-RU"/>
        </a:p>
      </dgm:t>
    </dgm:pt>
    <dgm:pt modelId="{23B314A2-64D2-44E5-8CBE-8D4A8EF7896A}" type="sibTrans" cxnId="{F18B73F2-4C49-4AAD-9D70-EFF8A15EAC6E}">
      <dgm:prSet/>
      <dgm:spPr/>
      <dgm:t>
        <a:bodyPr/>
        <a:lstStyle/>
        <a:p>
          <a:endParaRPr lang="ru-RU"/>
        </a:p>
      </dgm:t>
    </dgm:pt>
    <dgm:pt modelId="{A0B9B8F1-12EE-4F1D-98F6-6CDC6D8EFBF3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Другие услуги</a:t>
          </a:r>
          <a:endParaRPr lang="ru-RU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033FE81B-48E8-4F30-861F-F060D6CB485E}" type="parTrans" cxnId="{4F76DBD2-B42B-4E6B-A027-5630FABA797C}">
      <dgm:prSet/>
      <dgm:spPr/>
      <dgm:t>
        <a:bodyPr/>
        <a:lstStyle/>
        <a:p>
          <a:endParaRPr lang="ru-RU"/>
        </a:p>
      </dgm:t>
    </dgm:pt>
    <dgm:pt modelId="{796152B4-2E5C-4F2C-AAA8-748EC7C04F46}" type="sibTrans" cxnId="{4F76DBD2-B42B-4E6B-A027-5630FABA797C}">
      <dgm:prSet/>
      <dgm:spPr/>
      <dgm:t>
        <a:bodyPr/>
        <a:lstStyle/>
        <a:p>
          <a:endParaRPr lang="ru-RU"/>
        </a:p>
      </dgm:t>
    </dgm:pt>
    <dgm:pt modelId="{C29DDA3B-59F4-470C-88F9-C14EBE75589C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Содействие в выходе на </a:t>
          </a:r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IPO-площадку</a:t>
          </a:r>
          <a:endParaRPr lang="ru-RU" dirty="0"/>
        </a:p>
      </dgm:t>
    </dgm:pt>
    <dgm:pt modelId="{81109F55-D1A3-4739-AC7C-420E951D6ED1}" type="parTrans" cxnId="{481C1A13-718F-4F45-8A7A-E545F5FECC16}">
      <dgm:prSet/>
      <dgm:spPr/>
      <dgm:t>
        <a:bodyPr/>
        <a:lstStyle/>
        <a:p>
          <a:endParaRPr lang="ru-RU"/>
        </a:p>
      </dgm:t>
    </dgm:pt>
    <dgm:pt modelId="{84C9C9D7-6801-4F0D-BBBC-6836B4616F6B}" type="sibTrans" cxnId="{481C1A13-718F-4F45-8A7A-E545F5FECC16}">
      <dgm:prSet/>
      <dgm:spPr/>
      <dgm:t>
        <a:bodyPr/>
        <a:lstStyle/>
        <a:p>
          <a:endParaRPr lang="ru-RU"/>
        </a:p>
      </dgm:t>
    </dgm:pt>
    <dgm:pt modelId="{22CF9427-AAF9-4CDA-AC6A-C4AEABAFC59B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 Предоставление </a:t>
          </a:r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премий молодым ученым</a:t>
          </a:r>
          <a:endParaRPr lang="ru-RU" dirty="0"/>
        </a:p>
      </dgm:t>
    </dgm:pt>
    <dgm:pt modelId="{436ED472-BF48-4806-8067-C06D3FAFEFE6}" type="parTrans" cxnId="{ED129792-E75B-4BFF-9E54-B3E309048631}">
      <dgm:prSet/>
      <dgm:spPr/>
      <dgm:t>
        <a:bodyPr/>
        <a:lstStyle/>
        <a:p>
          <a:endParaRPr lang="ru-RU"/>
        </a:p>
      </dgm:t>
    </dgm:pt>
    <dgm:pt modelId="{303551FF-031F-4F77-A05E-A6F1377C929D}" type="sibTrans" cxnId="{ED129792-E75B-4BFF-9E54-B3E309048631}">
      <dgm:prSet/>
      <dgm:spPr/>
      <dgm:t>
        <a:bodyPr/>
        <a:lstStyle/>
        <a:p>
          <a:endParaRPr lang="ru-RU"/>
        </a:p>
      </dgm:t>
    </dgm:pt>
    <dgm:pt modelId="{90DFE644-4619-4028-B994-130B0EB1926F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PR</a:t>
          </a:r>
          <a:r>
            <a:rPr lang="ru-RU" dirty="0" smtClean="0"/>
            <a:t> поддержка</a:t>
          </a:r>
          <a:endParaRPr lang="ru-RU" dirty="0"/>
        </a:p>
      </dgm:t>
    </dgm:pt>
    <dgm:pt modelId="{4166D1A9-73F4-409B-9111-CB437DFA39E2}" type="parTrans" cxnId="{4F13D177-6427-4097-84D6-D104EC70726B}">
      <dgm:prSet/>
      <dgm:spPr/>
      <dgm:t>
        <a:bodyPr/>
        <a:lstStyle/>
        <a:p>
          <a:endParaRPr lang="ru-RU"/>
        </a:p>
      </dgm:t>
    </dgm:pt>
    <dgm:pt modelId="{59F1A8EC-EB02-48C0-AF4E-E3A25F4090F8}" type="sibTrans" cxnId="{4F13D177-6427-4097-84D6-D104EC70726B}">
      <dgm:prSet/>
      <dgm:spPr/>
      <dgm:t>
        <a:bodyPr/>
        <a:lstStyle/>
        <a:p>
          <a:endParaRPr lang="ru-RU"/>
        </a:p>
      </dgm:t>
    </dgm:pt>
    <dgm:pt modelId="{C919F3DE-5540-47B9-BFCA-CF721C1AC359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Исследовательская и аналитическая деятельность</a:t>
          </a:r>
          <a:endParaRPr lang="ru-RU" dirty="0"/>
        </a:p>
      </dgm:t>
    </dgm:pt>
    <dgm:pt modelId="{0F2DC476-042B-4926-959D-D9D0E640F58F}" type="parTrans" cxnId="{6ABD6103-C453-47E3-8D09-A6405750C298}">
      <dgm:prSet/>
      <dgm:spPr/>
      <dgm:t>
        <a:bodyPr/>
        <a:lstStyle/>
        <a:p>
          <a:endParaRPr lang="ru-RU"/>
        </a:p>
      </dgm:t>
    </dgm:pt>
    <dgm:pt modelId="{8C057715-DB4E-49A0-AD89-9EBD229FB695}" type="sibTrans" cxnId="{6ABD6103-C453-47E3-8D09-A6405750C298}">
      <dgm:prSet/>
      <dgm:spPr/>
      <dgm:t>
        <a:bodyPr/>
        <a:lstStyle/>
        <a:p>
          <a:endParaRPr lang="ru-RU"/>
        </a:p>
      </dgm:t>
    </dgm:pt>
    <dgm:pt modelId="{8D59C704-4EEB-47DB-8CCC-CFBFAE8D1AA5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Программы обучения </a:t>
          </a:r>
          <a:r>
            <a:rPr lang="ru-RU" dirty="0" smtClean="0"/>
            <a:t>инженеров предпринимателей/R&amp;D директоров</a:t>
          </a:r>
          <a:endParaRPr lang="ru-RU" dirty="0"/>
        </a:p>
      </dgm:t>
    </dgm:pt>
    <dgm:pt modelId="{637232C1-06F1-45F8-A063-278EB2FD90C9}" type="parTrans" cxnId="{8B1D6272-D92A-4C73-9B86-26AD10C3599B}">
      <dgm:prSet/>
      <dgm:spPr/>
      <dgm:t>
        <a:bodyPr/>
        <a:lstStyle/>
        <a:p>
          <a:endParaRPr lang="ru-RU"/>
        </a:p>
      </dgm:t>
    </dgm:pt>
    <dgm:pt modelId="{4AB3376B-F008-416B-84A7-4CA0547D0113}" type="sibTrans" cxnId="{8B1D6272-D92A-4C73-9B86-26AD10C3599B}">
      <dgm:prSet/>
      <dgm:spPr/>
      <dgm:t>
        <a:bodyPr/>
        <a:lstStyle/>
        <a:p>
          <a:endParaRPr lang="ru-RU"/>
        </a:p>
      </dgm:t>
    </dgm:pt>
    <dgm:pt modelId="{C795B41B-4582-422A-B624-919DFE6CADB8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Организация </a:t>
          </a:r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выставочно-ярмарочных</a:t>
          </a:r>
          <a:r>
            <a:rPr lang="ru-RU" dirty="0" smtClean="0"/>
            <a:t> мероприятий</a:t>
          </a:r>
          <a:endParaRPr lang="ru-RU" dirty="0"/>
        </a:p>
      </dgm:t>
    </dgm:pt>
    <dgm:pt modelId="{D7F88C2A-BF71-4BD6-9C8A-5D6FE0FB1657}" type="parTrans" cxnId="{433DAEBE-4C7B-42A2-931B-A35B59ACEF54}">
      <dgm:prSet/>
      <dgm:spPr/>
      <dgm:t>
        <a:bodyPr/>
        <a:lstStyle/>
        <a:p>
          <a:endParaRPr lang="ru-RU"/>
        </a:p>
      </dgm:t>
    </dgm:pt>
    <dgm:pt modelId="{F9110FAB-8CD6-4398-BD6E-96C75C1FB6C6}" type="sibTrans" cxnId="{433DAEBE-4C7B-42A2-931B-A35B59ACEF54}">
      <dgm:prSet/>
      <dgm:spPr/>
      <dgm:t>
        <a:bodyPr/>
        <a:lstStyle/>
        <a:p>
          <a:endParaRPr lang="ru-RU"/>
        </a:p>
      </dgm:t>
    </dgm:pt>
    <dgm:pt modelId="{3C863D6D-1411-4FAA-B15A-CEFE250B1742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Консультационная поддержка</a:t>
          </a:r>
        </a:p>
      </dgm:t>
    </dgm:pt>
    <dgm:pt modelId="{D546404F-92A0-417D-8E20-999698102422}" type="parTrans" cxnId="{BCA0EE1A-EB79-4E73-8DAC-19BBC7F7CF47}">
      <dgm:prSet/>
      <dgm:spPr/>
      <dgm:t>
        <a:bodyPr/>
        <a:lstStyle/>
        <a:p>
          <a:endParaRPr lang="ru-RU"/>
        </a:p>
      </dgm:t>
    </dgm:pt>
    <dgm:pt modelId="{FBADDF39-0DAE-4F1E-8B41-E2E8F658C3B4}" type="sibTrans" cxnId="{BCA0EE1A-EB79-4E73-8DAC-19BBC7F7CF47}">
      <dgm:prSet/>
      <dgm:spPr/>
      <dgm:t>
        <a:bodyPr/>
        <a:lstStyle/>
        <a:p>
          <a:endParaRPr lang="ru-RU"/>
        </a:p>
      </dgm:t>
    </dgm:pt>
    <dgm:pt modelId="{3FDE038C-2CD7-44A6-AC7B-528B58B148B6}" type="pres">
      <dgm:prSet presAssocID="{D447DE0C-FDF2-4067-AB68-C8C6102FD20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9B6195-EE56-4A93-9B3D-14D050993190}" type="pres">
      <dgm:prSet presAssocID="{43FA84C3-C859-48C6-A8AF-E5FD2BE35977}" presName="compNode" presStyleCnt="0"/>
      <dgm:spPr/>
    </dgm:pt>
    <dgm:pt modelId="{24A1B81B-B7EF-4F91-9BCF-21E0CB4CC0E4}" type="pres">
      <dgm:prSet presAssocID="{43FA84C3-C859-48C6-A8AF-E5FD2BE35977}" presName="aNode" presStyleLbl="bgShp" presStyleIdx="0" presStyleCnt="2"/>
      <dgm:spPr/>
      <dgm:t>
        <a:bodyPr/>
        <a:lstStyle/>
        <a:p>
          <a:endParaRPr lang="ru-RU"/>
        </a:p>
      </dgm:t>
    </dgm:pt>
    <dgm:pt modelId="{352F3C3C-5EB1-44BC-BF1A-E1A24ACAB9C1}" type="pres">
      <dgm:prSet presAssocID="{43FA84C3-C859-48C6-A8AF-E5FD2BE35977}" presName="textNode" presStyleLbl="bgShp" presStyleIdx="0" presStyleCnt="2"/>
      <dgm:spPr/>
      <dgm:t>
        <a:bodyPr/>
        <a:lstStyle/>
        <a:p>
          <a:endParaRPr lang="ru-RU"/>
        </a:p>
      </dgm:t>
    </dgm:pt>
    <dgm:pt modelId="{60C7E06D-48D3-4CBC-97D7-1CBAB070F2F6}" type="pres">
      <dgm:prSet presAssocID="{43FA84C3-C859-48C6-A8AF-E5FD2BE35977}" presName="compChildNode" presStyleCnt="0"/>
      <dgm:spPr/>
    </dgm:pt>
    <dgm:pt modelId="{17B94717-F51C-4C13-9BB8-100856A4A58E}" type="pres">
      <dgm:prSet presAssocID="{43FA84C3-C859-48C6-A8AF-E5FD2BE35977}" presName="theInnerList" presStyleCnt="0"/>
      <dgm:spPr/>
    </dgm:pt>
    <dgm:pt modelId="{F724EDAB-6312-4E06-88B5-F806DAE552F1}" type="pres">
      <dgm:prSet presAssocID="{960A4078-3439-4EA2-BCA7-4BFF10C3A7FA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C0566-2012-4AE5-AE4C-21A2663860FE}" type="pres">
      <dgm:prSet presAssocID="{960A4078-3439-4EA2-BCA7-4BFF10C3A7FA}" presName="aSpace2" presStyleCnt="0"/>
      <dgm:spPr/>
    </dgm:pt>
    <dgm:pt modelId="{D0332A8D-A105-4675-A667-5B4854F0A786}" type="pres">
      <dgm:prSet presAssocID="{3C863D6D-1411-4FAA-B15A-CEFE250B1742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297787-FC5C-4BF6-933C-840C3B72A140}" type="pres">
      <dgm:prSet presAssocID="{3C863D6D-1411-4FAA-B15A-CEFE250B1742}" presName="aSpace2" presStyleCnt="0"/>
      <dgm:spPr/>
    </dgm:pt>
    <dgm:pt modelId="{5D259619-F4C1-419D-81E5-A0CC68CF1B8D}" type="pres">
      <dgm:prSet presAssocID="{F0A2EF2F-6005-4F62-B929-6CB188595B5F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5AA47A-8B96-4D0E-89E1-FBA7CEB50FF4}" type="pres">
      <dgm:prSet presAssocID="{F0A2EF2F-6005-4F62-B929-6CB188595B5F}" presName="aSpace2" presStyleCnt="0"/>
      <dgm:spPr/>
    </dgm:pt>
    <dgm:pt modelId="{1BA9F7C5-65C2-48C7-B357-9EBAAA406493}" type="pres">
      <dgm:prSet presAssocID="{90DFE644-4619-4028-B994-130B0EB1926F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95B57-0F96-48CB-893F-98DA11A61E00}" type="pres">
      <dgm:prSet presAssocID="{90DFE644-4619-4028-B994-130B0EB1926F}" presName="aSpace2" presStyleCnt="0"/>
      <dgm:spPr/>
    </dgm:pt>
    <dgm:pt modelId="{130AC4E6-091D-41B9-B5C3-77D3FCD70ABA}" type="pres">
      <dgm:prSet presAssocID="{C919F3DE-5540-47B9-BFCA-CF721C1AC359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00017-E8D5-43A0-A896-60DE20780F92}" type="pres">
      <dgm:prSet presAssocID="{43FA84C3-C859-48C6-A8AF-E5FD2BE35977}" presName="aSpace" presStyleCnt="0"/>
      <dgm:spPr/>
    </dgm:pt>
    <dgm:pt modelId="{8591B111-4A11-401E-B793-F8D4408B3BDA}" type="pres">
      <dgm:prSet presAssocID="{A0B9B8F1-12EE-4F1D-98F6-6CDC6D8EFBF3}" presName="compNode" presStyleCnt="0"/>
      <dgm:spPr/>
    </dgm:pt>
    <dgm:pt modelId="{F2F2334A-437C-4FE0-86AF-63F164E95422}" type="pres">
      <dgm:prSet presAssocID="{A0B9B8F1-12EE-4F1D-98F6-6CDC6D8EFBF3}" presName="aNode" presStyleLbl="bgShp" presStyleIdx="1" presStyleCnt="2"/>
      <dgm:spPr/>
      <dgm:t>
        <a:bodyPr/>
        <a:lstStyle/>
        <a:p>
          <a:endParaRPr lang="ru-RU"/>
        </a:p>
      </dgm:t>
    </dgm:pt>
    <dgm:pt modelId="{937EED46-4F1D-4D7A-B9DD-424BE8E6FC7D}" type="pres">
      <dgm:prSet presAssocID="{A0B9B8F1-12EE-4F1D-98F6-6CDC6D8EFBF3}" presName="textNode" presStyleLbl="bgShp" presStyleIdx="1" presStyleCnt="2"/>
      <dgm:spPr/>
      <dgm:t>
        <a:bodyPr/>
        <a:lstStyle/>
        <a:p>
          <a:endParaRPr lang="ru-RU"/>
        </a:p>
      </dgm:t>
    </dgm:pt>
    <dgm:pt modelId="{40220066-4CEB-418E-9F20-6D0F1C602CFA}" type="pres">
      <dgm:prSet presAssocID="{A0B9B8F1-12EE-4F1D-98F6-6CDC6D8EFBF3}" presName="compChildNode" presStyleCnt="0"/>
      <dgm:spPr/>
    </dgm:pt>
    <dgm:pt modelId="{D03F710A-57F5-448D-A5E0-2B960223463A}" type="pres">
      <dgm:prSet presAssocID="{A0B9B8F1-12EE-4F1D-98F6-6CDC6D8EFBF3}" presName="theInnerList" presStyleCnt="0"/>
      <dgm:spPr/>
    </dgm:pt>
    <dgm:pt modelId="{B0464F59-5E4F-4687-9EE2-8D462E58B823}" type="pres">
      <dgm:prSet presAssocID="{C29DDA3B-59F4-470C-88F9-C14EBE75589C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6CA5B-C9E5-4D59-A1FF-AC037455816D}" type="pres">
      <dgm:prSet presAssocID="{C29DDA3B-59F4-470C-88F9-C14EBE75589C}" presName="aSpace2" presStyleCnt="0"/>
      <dgm:spPr/>
    </dgm:pt>
    <dgm:pt modelId="{B4719AA1-962D-4F0F-8400-18F1A89763C8}" type="pres">
      <dgm:prSet presAssocID="{22CF9427-AAF9-4CDA-AC6A-C4AEABAFC59B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2BDF5-ABA3-4532-96A8-AF5EE8D01642}" type="pres">
      <dgm:prSet presAssocID="{22CF9427-AAF9-4CDA-AC6A-C4AEABAFC59B}" presName="aSpace2" presStyleCnt="0"/>
      <dgm:spPr/>
    </dgm:pt>
    <dgm:pt modelId="{4D9C31D0-B34E-47C4-8FA3-CFA9553B74E8}" type="pres">
      <dgm:prSet presAssocID="{8D59C704-4EEB-47DB-8CCC-CFBFAE8D1AA5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7BBAA-00CA-4CF5-A66D-180B186146A6}" type="pres">
      <dgm:prSet presAssocID="{8D59C704-4EEB-47DB-8CCC-CFBFAE8D1AA5}" presName="aSpace2" presStyleCnt="0"/>
      <dgm:spPr/>
    </dgm:pt>
    <dgm:pt modelId="{849256D9-1A55-4089-B33D-BA1C1AE7A0B2}" type="pres">
      <dgm:prSet presAssocID="{C795B41B-4582-422A-B624-919DFE6CADB8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8E43B3-C6F7-43B7-958C-CAE2017E33E9}" type="presOf" srcId="{A0B9B8F1-12EE-4F1D-98F6-6CDC6D8EFBF3}" destId="{F2F2334A-437C-4FE0-86AF-63F164E95422}" srcOrd="0" destOrd="0" presId="urn:microsoft.com/office/officeart/2005/8/layout/lProcess2"/>
    <dgm:cxn modelId="{05D04E5A-99CC-47F6-97B4-67C66095269F}" type="presOf" srcId="{C919F3DE-5540-47B9-BFCA-CF721C1AC359}" destId="{130AC4E6-091D-41B9-B5C3-77D3FCD70ABA}" srcOrd="0" destOrd="0" presId="urn:microsoft.com/office/officeart/2005/8/layout/lProcess2"/>
    <dgm:cxn modelId="{6ABD6103-C453-47E3-8D09-A6405750C298}" srcId="{43FA84C3-C859-48C6-A8AF-E5FD2BE35977}" destId="{C919F3DE-5540-47B9-BFCA-CF721C1AC359}" srcOrd="4" destOrd="0" parTransId="{0F2DC476-042B-4926-959D-D9D0E640F58F}" sibTransId="{8C057715-DB4E-49A0-AD89-9EBD229FB695}"/>
    <dgm:cxn modelId="{78D57337-067B-4D98-857F-827F5BBD961A}" type="presOf" srcId="{43FA84C3-C859-48C6-A8AF-E5FD2BE35977}" destId="{352F3C3C-5EB1-44BC-BF1A-E1A24ACAB9C1}" srcOrd="1" destOrd="0" presId="urn:microsoft.com/office/officeart/2005/8/layout/lProcess2"/>
    <dgm:cxn modelId="{0206B2EB-E0AB-4387-83B2-4CEF3DB54A7A}" type="presOf" srcId="{A0B9B8F1-12EE-4F1D-98F6-6CDC6D8EFBF3}" destId="{937EED46-4F1D-4D7A-B9DD-424BE8E6FC7D}" srcOrd="1" destOrd="0" presId="urn:microsoft.com/office/officeart/2005/8/layout/lProcess2"/>
    <dgm:cxn modelId="{8B1D6272-D92A-4C73-9B86-26AD10C3599B}" srcId="{A0B9B8F1-12EE-4F1D-98F6-6CDC6D8EFBF3}" destId="{8D59C704-4EEB-47DB-8CCC-CFBFAE8D1AA5}" srcOrd="2" destOrd="0" parTransId="{637232C1-06F1-45F8-A063-278EB2FD90C9}" sibTransId="{4AB3376B-F008-416B-84A7-4CA0547D0113}"/>
    <dgm:cxn modelId="{996EAC18-BC88-473A-88C5-4ED3A5BD8132}" srcId="{D447DE0C-FDF2-4067-AB68-C8C6102FD204}" destId="{43FA84C3-C859-48C6-A8AF-E5FD2BE35977}" srcOrd="0" destOrd="0" parTransId="{2A01416A-C379-46CD-956C-7AF2A87661A2}" sibTransId="{652E0209-DE0C-4792-B7C5-4B185B1A5F49}"/>
    <dgm:cxn modelId="{E8B182D3-25D0-4B2B-8E05-1EB94F11C2E5}" type="presOf" srcId="{C795B41B-4582-422A-B624-919DFE6CADB8}" destId="{849256D9-1A55-4089-B33D-BA1C1AE7A0B2}" srcOrd="0" destOrd="0" presId="urn:microsoft.com/office/officeart/2005/8/layout/lProcess2"/>
    <dgm:cxn modelId="{FF8F2062-A6C9-423E-8D87-6BB64516E9B6}" srcId="{43FA84C3-C859-48C6-A8AF-E5FD2BE35977}" destId="{960A4078-3439-4EA2-BCA7-4BFF10C3A7FA}" srcOrd="0" destOrd="0" parTransId="{90A03EB7-E32D-4636-AA3B-39DEEACD9604}" sibTransId="{81E6493C-0A94-4959-BE3A-8E4FC1472806}"/>
    <dgm:cxn modelId="{ED129792-E75B-4BFF-9E54-B3E309048631}" srcId="{A0B9B8F1-12EE-4F1D-98F6-6CDC6D8EFBF3}" destId="{22CF9427-AAF9-4CDA-AC6A-C4AEABAFC59B}" srcOrd="1" destOrd="0" parTransId="{436ED472-BF48-4806-8067-C06D3FAFEFE6}" sibTransId="{303551FF-031F-4F77-A05E-A6F1377C929D}"/>
    <dgm:cxn modelId="{62FF7616-871D-48E1-AAE3-EFD44BC9480E}" type="presOf" srcId="{43FA84C3-C859-48C6-A8AF-E5FD2BE35977}" destId="{24A1B81B-B7EF-4F91-9BCF-21E0CB4CC0E4}" srcOrd="0" destOrd="0" presId="urn:microsoft.com/office/officeart/2005/8/layout/lProcess2"/>
    <dgm:cxn modelId="{01C8AA0B-943F-4872-A374-15A057E17303}" type="presOf" srcId="{D447DE0C-FDF2-4067-AB68-C8C6102FD204}" destId="{3FDE038C-2CD7-44A6-AC7B-528B58B148B6}" srcOrd="0" destOrd="0" presId="urn:microsoft.com/office/officeart/2005/8/layout/lProcess2"/>
    <dgm:cxn modelId="{70EEF513-06A4-4F11-A5D3-6A023F8C60A2}" type="presOf" srcId="{960A4078-3439-4EA2-BCA7-4BFF10C3A7FA}" destId="{F724EDAB-6312-4E06-88B5-F806DAE552F1}" srcOrd="0" destOrd="0" presId="urn:microsoft.com/office/officeart/2005/8/layout/lProcess2"/>
    <dgm:cxn modelId="{BCA0EE1A-EB79-4E73-8DAC-19BBC7F7CF47}" srcId="{43FA84C3-C859-48C6-A8AF-E5FD2BE35977}" destId="{3C863D6D-1411-4FAA-B15A-CEFE250B1742}" srcOrd="1" destOrd="0" parTransId="{D546404F-92A0-417D-8E20-999698102422}" sibTransId="{FBADDF39-0DAE-4F1E-8B41-E2E8F658C3B4}"/>
    <dgm:cxn modelId="{F18B73F2-4C49-4AAD-9D70-EFF8A15EAC6E}" srcId="{43FA84C3-C859-48C6-A8AF-E5FD2BE35977}" destId="{F0A2EF2F-6005-4F62-B929-6CB188595B5F}" srcOrd="2" destOrd="0" parTransId="{5C43DFFA-51A8-4C7D-95C0-630962C2406C}" sibTransId="{23B314A2-64D2-44E5-8CBE-8D4A8EF7896A}"/>
    <dgm:cxn modelId="{433DAEBE-4C7B-42A2-931B-A35B59ACEF54}" srcId="{A0B9B8F1-12EE-4F1D-98F6-6CDC6D8EFBF3}" destId="{C795B41B-4582-422A-B624-919DFE6CADB8}" srcOrd="3" destOrd="0" parTransId="{D7F88C2A-BF71-4BD6-9C8A-5D6FE0FB1657}" sibTransId="{F9110FAB-8CD6-4398-BD6E-96C75C1FB6C6}"/>
    <dgm:cxn modelId="{4F13D177-6427-4097-84D6-D104EC70726B}" srcId="{43FA84C3-C859-48C6-A8AF-E5FD2BE35977}" destId="{90DFE644-4619-4028-B994-130B0EB1926F}" srcOrd="3" destOrd="0" parTransId="{4166D1A9-73F4-409B-9111-CB437DFA39E2}" sibTransId="{59F1A8EC-EB02-48C0-AF4E-E3A25F4090F8}"/>
    <dgm:cxn modelId="{0C817A5B-22A8-463E-890E-354B920E4EF0}" type="presOf" srcId="{F0A2EF2F-6005-4F62-B929-6CB188595B5F}" destId="{5D259619-F4C1-419D-81E5-A0CC68CF1B8D}" srcOrd="0" destOrd="0" presId="urn:microsoft.com/office/officeart/2005/8/layout/lProcess2"/>
    <dgm:cxn modelId="{3DFADD25-15F4-470F-9E51-26EEC9378652}" type="presOf" srcId="{22CF9427-AAF9-4CDA-AC6A-C4AEABAFC59B}" destId="{B4719AA1-962D-4F0F-8400-18F1A89763C8}" srcOrd="0" destOrd="0" presId="urn:microsoft.com/office/officeart/2005/8/layout/lProcess2"/>
    <dgm:cxn modelId="{C12D74DD-1AD9-44C1-A659-8421ED2A48C7}" type="presOf" srcId="{C29DDA3B-59F4-470C-88F9-C14EBE75589C}" destId="{B0464F59-5E4F-4687-9EE2-8D462E58B823}" srcOrd="0" destOrd="0" presId="urn:microsoft.com/office/officeart/2005/8/layout/lProcess2"/>
    <dgm:cxn modelId="{4F76DBD2-B42B-4E6B-A027-5630FABA797C}" srcId="{D447DE0C-FDF2-4067-AB68-C8C6102FD204}" destId="{A0B9B8F1-12EE-4F1D-98F6-6CDC6D8EFBF3}" srcOrd="1" destOrd="0" parTransId="{033FE81B-48E8-4F30-861F-F060D6CB485E}" sibTransId="{796152B4-2E5C-4F2C-AAA8-748EC7C04F46}"/>
    <dgm:cxn modelId="{481C1A13-718F-4F45-8A7A-E545F5FECC16}" srcId="{A0B9B8F1-12EE-4F1D-98F6-6CDC6D8EFBF3}" destId="{C29DDA3B-59F4-470C-88F9-C14EBE75589C}" srcOrd="0" destOrd="0" parTransId="{81109F55-D1A3-4739-AC7C-420E951D6ED1}" sibTransId="{84C9C9D7-6801-4F0D-BBBC-6836B4616F6B}"/>
    <dgm:cxn modelId="{1C628B5C-A24D-4590-A165-7C1E961C2A73}" type="presOf" srcId="{3C863D6D-1411-4FAA-B15A-CEFE250B1742}" destId="{D0332A8D-A105-4675-A667-5B4854F0A786}" srcOrd="0" destOrd="0" presId="urn:microsoft.com/office/officeart/2005/8/layout/lProcess2"/>
    <dgm:cxn modelId="{044D8EC4-2EAF-47DF-8464-2FF0FEF41B1E}" type="presOf" srcId="{8D59C704-4EEB-47DB-8CCC-CFBFAE8D1AA5}" destId="{4D9C31D0-B34E-47C4-8FA3-CFA9553B74E8}" srcOrd="0" destOrd="0" presId="urn:microsoft.com/office/officeart/2005/8/layout/lProcess2"/>
    <dgm:cxn modelId="{0DAC5A9C-135B-4385-8682-57B6D41D488D}" type="presOf" srcId="{90DFE644-4619-4028-B994-130B0EB1926F}" destId="{1BA9F7C5-65C2-48C7-B357-9EBAAA406493}" srcOrd="0" destOrd="0" presId="urn:microsoft.com/office/officeart/2005/8/layout/lProcess2"/>
    <dgm:cxn modelId="{7A25A762-E550-4694-AC03-2949EFF76C32}" type="presParOf" srcId="{3FDE038C-2CD7-44A6-AC7B-528B58B148B6}" destId="{289B6195-EE56-4A93-9B3D-14D050993190}" srcOrd="0" destOrd="0" presId="urn:microsoft.com/office/officeart/2005/8/layout/lProcess2"/>
    <dgm:cxn modelId="{74E2F07D-A745-4A5E-A2C1-50AE41CD42B5}" type="presParOf" srcId="{289B6195-EE56-4A93-9B3D-14D050993190}" destId="{24A1B81B-B7EF-4F91-9BCF-21E0CB4CC0E4}" srcOrd="0" destOrd="0" presId="urn:microsoft.com/office/officeart/2005/8/layout/lProcess2"/>
    <dgm:cxn modelId="{75FD3939-2308-4FB8-8761-D6B1E4B7C8B7}" type="presParOf" srcId="{289B6195-EE56-4A93-9B3D-14D050993190}" destId="{352F3C3C-5EB1-44BC-BF1A-E1A24ACAB9C1}" srcOrd="1" destOrd="0" presId="urn:microsoft.com/office/officeart/2005/8/layout/lProcess2"/>
    <dgm:cxn modelId="{700C8166-CD59-4DFC-985A-B8ABD0419280}" type="presParOf" srcId="{289B6195-EE56-4A93-9B3D-14D050993190}" destId="{60C7E06D-48D3-4CBC-97D7-1CBAB070F2F6}" srcOrd="2" destOrd="0" presId="urn:microsoft.com/office/officeart/2005/8/layout/lProcess2"/>
    <dgm:cxn modelId="{EB225284-10D2-49F6-8505-2E45CCC8FFC1}" type="presParOf" srcId="{60C7E06D-48D3-4CBC-97D7-1CBAB070F2F6}" destId="{17B94717-F51C-4C13-9BB8-100856A4A58E}" srcOrd="0" destOrd="0" presId="urn:microsoft.com/office/officeart/2005/8/layout/lProcess2"/>
    <dgm:cxn modelId="{6DF294F0-DC1D-4EC7-A328-1F0008D229B0}" type="presParOf" srcId="{17B94717-F51C-4C13-9BB8-100856A4A58E}" destId="{F724EDAB-6312-4E06-88B5-F806DAE552F1}" srcOrd="0" destOrd="0" presId="urn:microsoft.com/office/officeart/2005/8/layout/lProcess2"/>
    <dgm:cxn modelId="{7CAE46AC-A736-4B92-9C5D-CD5E834E0E53}" type="presParOf" srcId="{17B94717-F51C-4C13-9BB8-100856A4A58E}" destId="{085C0566-2012-4AE5-AE4C-21A2663860FE}" srcOrd="1" destOrd="0" presId="urn:microsoft.com/office/officeart/2005/8/layout/lProcess2"/>
    <dgm:cxn modelId="{86768688-F6FF-4740-BEB3-F2D0B120940C}" type="presParOf" srcId="{17B94717-F51C-4C13-9BB8-100856A4A58E}" destId="{D0332A8D-A105-4675-A667-5B4854F0A786}" srcOrd="2" destOrd="0" presId="urn:microsoft.com/office/officeart/2005/8/layout/lProcess2"/>
    <dgm:cxn modelId="{499DE651-C3FC-420C-9852-FA00D590BC29}" type="presParOf" srcId="{17B94717-F51C-4C13-9BB8-100856A4A58E}" destId="{06297787-FC5C-4BF6-933C-840C3B72A140}" srcOrd="3" destOrd="0" presId="urn:microsoft.com/office/officeart/2005/8/layout/lProcess2"/>
    <dgm:cxn modelId="{AC01ECD0-C52D-4F10-B10D-58557903D0E3}" type="presParOf" srcId="{17B94717-F51C-4C13-9BB8-100856A4A58E}" destId="{5D259619-F4C1-419D-81E5-A0CC68CF1B8D}" srcOrd="4" destOrd="0" presId="urn:microsoft.com/office/officeart/2005/8/layout/lProcess2"/>
    <dgm:cxn modelId="{187F6058-8D91-4DA1-87F8-09D6948454D2}" type="presParOf" srcId="{17B94717-F51C-4C13-9BB8-100856A4A58E}" destId="{C35AA47A-8B96-4D0E-89E1-FBA7CEB50FF4}" srcOrd="5" destOrd="0" presId="urn:microsoft.com/office/officeart/2005/8/layout/lProcess2"/>
    <dgm:cxn modelId="{CE085386-7907-4C63-BD03-61780CB8F500}" type="presParOf" srcId="{17B94717-F51C-4C13-9BB8-100856A4A58E}" destId="{1BA9F7C5-65C2-48C7-B357-9EBAAA406493}" srcOrd="6" destOrd="0" presId="urn:microsoft.com/office/officeart/2005/8/layout/lProcess2"/>
    <dgm:cxn modelId="{E495C379-AD49-4350-9C6A-7BC8D6E650A3}" type="presParOf" srcId="{17B94717-F51C-4C13-9BB8-100856A4A58E}" destId="{96795B57-0F96-48CB-893F-98DA11A61E00}" srcOrd="7" destOrd="0" presId="urn:microsoft.com/office/officeart/2005/8/layout/lProcess2"/>
    <dgm:cxn modelId="{E4E62221-D55C-4D0A-8266-2AC7D759DC79}" type="presParOf" srcId="{17B94717-F51C-4C13-9BB8-100856A4A58E}" destId="{130AC4E6-091D-41B9-B5C3-77D3FCD70ABA}" srcOrd="8" destOrd="0" presId="urn:microsoft.com/office/officeart/2005/8/layout/lProcess2"/>
    <dgm:cxn modelId="{010C03AC-B794-4B30-BF9F-7039D341D78C}" type="presParOf" srcId="{3FDE038C-2CD7-44A6-AC7B-528B58B148B6}" destId="{D7B00017-E8D5-43A0-A896-60DE20780F92}" srcOrd="1" destOrd="0" presId="urn:microsoft.com/office/officeart/2005/8/layout/lProcess2"/>
    <dgm:cxn modelId="{9A3AF65B-FB95-43ED-9BD1-A0574DFF33F0}" type="presParOf" srcId="{3FDE038C-2CD7-44A6-AC7B-528B58B148B6}" destId="{8591B111-4A11-401E-B793-F8D4408B3BDA}" srcOrd="2" destOrd="0" presId="urn:microsoft.com/office/officeart/2005/8/layout/lProcess2"/>
    <dgm:cxn modelId="{733732E1-C1A5-461B-87B2-755101DE5FE0}" type="presParOf" srcId="{8591B111-4A11-401E-B793-F8D4408B3BDA}" destId="{F2F2334A-437C-4FE0-86AF-63F164E95422}" srcOrd="0" destOrd="0" presId="urn:microsoft.com/office/officeart/2005/8/layout/lProcess2"/>
    <dgm:cxn modelId="{46630A06-C0C5-4659-ADCF-B739ADD35B1C}" type="presParOf" srcId="{8591B111-4A11-401E-B793-F8D4408B3BDA}" destId="{937EED46-4F1D-4D7A-B9DD-424BE8E6FC7D}" srcOrd="1" destOrd="0" presId="urn:microsoft.com/office/officeart/2005/8/layout/lProcess2"/>
    <dgm:cxn modelId="{E1797F23-533D-446F-843D-C24C2EA5169C}" type="presParOf" srcId="{8591B111-4A11-401E-B793-F8D4408B3BDA}" destId="{40220066-4CEB-418E-9F20-6D0F1C602CFA}" srcOrd="2" destOrd="0" presId="urn:microsoft.com/office/officeart/2005/8/layout/lProcess2"/>
    <dgm:cxn modelId="{44941075-62BC-48B9-A673-9B572F27F3A1}" type="presParOf" srcId="{40220066-4CEB-418E-9F20-6D0F1C602CFA}" destId="{D03F710A-57F5-448D-A5E0-2B960223463A}" srcOrd="0" destOrd="0" presId="urn:microsoft.com/office/officeart/2005/8/layout/lProcess2"/>
    <dgm:cxn modelId="{CA305316-F47D-45D1-ACBE-27DE0485B033}" type="presParOf" srcId="{D03F710A-57F5-448D-A5E0-2B960223463A}" destId="{B0464F59-5E4F-4687-9EE2-8D462E58B823}" srcOrd="0" destOrd="0" presId="urn:microsoft.com/office/officeart/2005/8/layout/lProcess2"/>
    <dgm:cxn modelId="{15D88D48-FAEF-41E6-A05E-1B7742A3BD4C}" type="presParOf" srcId="{D03F710A-57F5-448D-A5E0-2B960223463A}" destId="{F6A6CA5B-C9E5-4D59-A1FF-AC037455816D}" srcOrd="1" destOrd="0" presId="urn:microsoft.com/office/officeart/2005/8/layout/lProcess2"/>
    <dgm:cxn modelId="{B36F953E-00AD-41CD-9857-6EE22513761F}" type="presParOf" srcId="{D03F710A-57F5-448D-A5E0-2B960223463A}" destId="{B4719AA1-962D-4F0F-8400-18F1A89763C8}" srcOrd="2" destOrd="0" presId="urn:microsoft.com/office/officeart/2005/8/layout/lProcess2"/>
    <dgm:cxn modelId="{97A2F369-E350-4AB2-B341-1F2A9117C776}" type="presParOf" srcId="{D03F710A-57F5-448D-A5E0-2B960223463A}" destId="{7372BDF5-ABA3-4532-96A8-AF5EE8D01642}" srcOrd="3" destOrd="0" presId="urn:microsoft.com/office/officeart/2005/8/layout/lProcess2"/>
    <dgm:cxn modelId="{596AE520-3123-4059-9085-F84B02019560}" type="presParOf" srcId="{D03F710A-57F5-448D-A5E0-2B960223463A}" destId="{4D9C31D0-B34E-47C4-8FA3-CFA9553B74E8}" srcOrd="4" destOrd="0" presId="urn:microsoft.com/office/officeart/2005/8/layout/lProcess2"/>
    <dgm:cxn modelId="{47F9FBF2-E945-4C74-AD48-B8F3724B594F}" type="presParOf" srcId="{D03F710A-57F5-448D-A5E0-2B960223463A}" destId="{BCB7BBAA-00CA-4CF5-A66D-180B186146A6}" srcOrd="5" destOrd="0" presId="urn:microsoft.com/office/officeart/2005/8/layout/lProcess2"/>
    <dgm:cxn modelId="{BBA2489F-095F-431E-B533-63EC93292A93}" type="presParOf" srcId="{D03F710A-57F5-448D-A5E0-2B960223463A}" destId="{849256D9-1A55-4089-B33D-BA1C1AE7A0B2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A1B81B-B7EF-4F91-9BCF-21E0CB4CC0E4}">
      <dsp:nvSpPr>
        <dsp:cNvPr id="0" name=""/>
        <dsp:cNvSpPr/>
      </dsp:nvSpPr>
      <dsp:spPr>
        <a:xfrm>
          <a:off x="3699" y="0"/>
          <a:ext cx="3558446" cy="50954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Специализированная организация</a:t>
          </a:r>
          <a:endParaRPr lang="ru-RU" sz="21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699" y="0"/>
        <a:ext cx="3558446" cy="1528640"/>
      </dsp:txXfrm>
    </dsp:sp>
    <dsp:sp modelId="{F724EDAB-6312-4E06-88B5-F806DAE552F1}">
      <dsp:nvSpPr>
        <dsp:cNvPr id="0" name=""/>
        <dsp:cNvSpPr/>
      </dsp:nvSpPr>
      <dsp:spPr>
        <a:xfrm>
          <a:off x="359543" y="1529604"/>
          <a:ext cx="2846756" cy="589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Поддержка совместных проектов участников Кластера</a:t>
          </a:r>
        </a:p>
      </dsp:txBody>
      <dsp:txXfrm>
        <a:off x="359543" y="1529604"/>
        <a:ext cx="2846756" cy="589474"/>
      </dsp:txXfrm>
    </dsp:sp>
    <dsp:sp modelId="{D0332A8D-A105-4675-A667-5B4854F0A786}">
      <dsp:nvSpPr>
        <dsp:cNvPr id="0" name=""/>
        <dsp:cNvSpPr/>
      </dsp:nvSpPr>
      <dsp:spPr>
        <a:xfrm>
          <a:off x="359543" y="2209767"/>
          <a:ext cx="2846756" cy="589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Консультационная поддержка</a:t>
          </a:r>
        </a:p>
      </dsp:txBody>
      <dsp:txXfrm>
        <a:off x="359543" y="2209767"/>
        <a:ext cx="2846756" cy="589474"/>
      </dsp:txXfrm>
    </dsp:sp>
    <dsp:sp modelId="{5D259619-F4C1-419D-81E5-A0CC68CF1B8D}">
      <dsp:nvSpPr>
        <dsp:cNvPr id="0" name=""/>
        <dsp:cNvSpPr/>
      </dsp:nvSpPr>
      <dsp:spPr>
        <a:xfrm>
          <a:off x="359543" y="2889930"/>
          <a:ext cx="2846756" cy="589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Образовательные мероприятия</a:t>
          </a:r>
          <a:endParaRPr lang="ru-RU" sz="1200" kern="1200" dirty="0"/>
        </a:p>
      </dsp:txBody>
      <dsp:txXfrm>
        <a:off x="359543" y="2889930"/>
        <a:ext cx="2846756" cy="589474"/>
      </dsp:txXfrm>
    </dsp:sp>
    <dsp:sp modelId="{1BA9F7C5-65C2-48C7-B357-9EBAAA406493}">
      <dsp:nvSpPr>
        <dsp:cNvPr id="0" name=""/>
        <dsp:cNvSpPr/>
      </dsp:nvSpPr>
      <dsp:spPr>
        <a:xfrm>
          <a:off x="359543" y="3570093"/>
          <a:ext cx="2846756" cy="589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</a:t>
          </a:r>
          <a:r>
            <a:rPr lang="ru-RU" sz="1200" kern="1200" dirty="0" smtClean="0"/>
            <a:t> поддержка</a:t>
          </a:r>
          <a:endParaRPr lang="ru-RU" sz="1200" kern="1200" dirty="0"/>
        </a:p>
      </dsp:txBody>
      <dsp:txXfrm>
        <a:off x="359543" y="3570093"/>
        <a:ext cx="2846756" cy="589474"/>
      </dsp:txXfrm>
    </dsp:sp>
    <dsp:sp modelId="{130AC4E6-091D-41B9-B5C3-77D3FCD70ABA}">
      <dsp:nvSpPr>
        <dsp:cNvPr id="0" name=""/>
        <dsp:cNvSpPr/>
      </dsp:nvSpPr>
      <dsp:spPr>
        <a:xfrm>
          <a:off x="359543" y="4250256"/>
          <a:ext cx="2846756" cy="58947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Исследовательская и аналитическая деятельность</a:t>
          </a:r>
          <a:endParaRPr lang="ru-RU" sz="1200" kern="1200" dirty="0"/>
        </a:p>
      </dsp:txBody>
      <dsp:txXfrm>
        <a:off x="359543" y="4250256"/>
        <a:ext cx="2846756" cy="589474"/>
      </dsp:txXfrm>
    </dsp:sp>
    <dsp:sp modelId="{F2F2334A-437C-4FE0-86AF-63F164E95422}">
      <dsp:nvSpPr>
        <dsp:cNvPr id="0" name=""/>
        <dsp:cNvSpPr/>
      </dsp:nvSpPr>
      <dsp:spPr>
        <a:xfrm>
          <a:off x="3829028" y="0"/>
          <a:ext cx="3558446" cy="509546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Другие услуги</a:t>
          </a:r>
          <a:endParaRPr lang="ru-RU" sz="21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3829028" y="0"/>
        <a:ext cx="3558446" cy="1528640"/>
      </dsp:txXfrm>
    </dsp:sp>
    <dsp:sp modelId="{B0464F59-5E4F-4687-9EE2-8D462E58B823}">
      <dsp:nvSpPr>
        <dsp:cNvPr id="0" name=""/>
        <dsp:cNvSpPr/>
      </dsp:nvSpPr>
      <dsp:spPr>
        <a:xfrm>
          <a:off x="4184873" y="1528764"/>
          <a:ext cx="2846756" cy="742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Содействие в выходе на </a:t>
          </a:r>
          <a:r>
            <a:rPr lang="ru-RU" sz="1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IPO-площадку</a:t>
          </a:r>
          <a:endParaRPr lang="ru-RU" sz="1200" kern="1200" dirty="0"/>
        </a:p>
      </dsp:txBody>
      <dsp:txXfrm>
        <a:off x="4184873" y="1528764"/>
        <a:ext cx="2846756" cy="742301"/>
      </dsp:txXfrm>
    </dsp:sp>
    <dsp:sp modelId="{B4719AA1-962D-4F0F-8400-18F1A89763C8}">
      <dsp:nvSpPr>
        <dsp:cNvPr id="0" name=""/>
        <dsp:cNvSpPr/>
      </dsp:nvSpPr>
      <dsp:spPr>
        <a:xfrm>
          <a:off x="4184873" y="2385266"/>
          <a:ext cx="2846756" cy="742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Предоставление </a:t>
          </a:r>
          <a:r>
            <a:rPr lang="ru-RU" sz="1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премий молодым ученым</a:t>
          </a:r>
          <a:endParaRPr lang="ru-RU" sz="1200" kern="1200" dirty="0"/>
        </a:p>
      </dsp:txBody>
      <dsp:txXfrm>
        <a:off x="4184873" y="2385266"/>
        <a:ext cx="2846756" cy="742301"/>
      </dsp:txXfrm>
    </dsp:sp>
    <dsp:sp modelId="{4D9C31D0-B34E-47C4-8FA3-CFA9553B74E8}">
      <dsp:nvSpPr>
        <dsp:cNvPr id="0" name=""/>
        <dsp:cNvSpPr/>
      </dsp:nvSpPr>
      <dsp:spPr>
        <a:xfrm>
          <a:off x="4184873" y="3241767"/>
          <a:ext cx="2846756" cy="742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Программы обучения </a:t>
          </a:r>
          <a:r>
            <a:rPr lang="ru-RU" sz="1200" kern="1200" dirty="0" smtClean="0"/>
            <a:t>инженеров предпринимателей/R&amp;D директоров</a:t>
          </a:r>
          <a:endParaRPr lang="ru-RU" sz="1200" kern="1200" dirty="0"/>
        </a:p>
      </dsp:txBody>
      <dsp:txXfrm>
        <a:off x="4184873" y="3241767"/>
        <a:ext cx="2846756" cy="742301"/>
      </dsp:txXfrm>
    </dsp:sp>
    <dsp:sp modelId="{849256D9-1A55-4089-B33D-BA1C1AE7A0B2}">
      <dsp:nvSpPr>
        <dsp:cNvPr id="0" name=""/>
        <dsp:cNvSpPr/>
      </dsp:nvSpPr>
      <dsp:spPr>
        <a:xfrm>
          <a:off x="4184873" y="4098268"/>
          <a:ext cx="2846756" cy="742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Организация </a:t>
          </a:r>
          <a:r>
            <a:rPr lang="ru-RU" sz="1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выставочно-ярмарочных</a:t>
          </a:r>
          <a:r>
            <a:rPr lang="ru-RU" sz="1200" kern="1200" dirty="0" smtClean="0"/>
            <a:t> мероприятий</a:t>
          </a:r>
          <a:endParaRPr lang="ru-RU" sz="1200" kern="1200" dirty="0"/>
        </a:p>
      </dsp:txBody>
      <dsp:txXfrm>
        <a:off x="4184873" y="4098268"/>
        <a:ext cx="2846756" cy="742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DAE275-C0D1-4ED4-BC86-4F6EFBF9D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BB82B49-2EA4-444C-855B-F2AB3AA9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D43636"/>
                </a:solidFill>
                <a:latin typeface="Arial Black" pitchFamily="34" charset="0"/>
                <a:cs typeface="+mn-cs"/>
              </a:rPr>
              <a:t>L/O/G/O</a:t>
            </a:r>
          </a:p>
        </p:txBody>
      </p:sp>
      <p:grpSp>
        <p:nvGrpSpPr>
          <p:cNvPr id="5" name="Group 16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61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0" descr="artplus_nature_naturalcity38_g"/>
            <p:cNvPicPr>
              <a:picLocks noChangeAspect="1" noChangeArrowheads="1"/>
            </p:cNvPicPr>
            <p:nvPr userDrawn="1"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9" descr="artplus_nature_naturalcity38_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62"/>
            <p:cNvGrpSpPr>
              <a:grpSpLocks/>
            </p:cNvGrpSpPr>
            <p:nvPr userDrawn="1"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1" name="Picture 153" descr="7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40" descr="04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163" descr="water_2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0"/>
          </p:nvPr>
        </p:nvSpPr>
        <p:spPr bwMode="gray"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54"/>
          <p:cNvSpPr>
            <a:spLocks noGrp="1" noChangeArrowheads="1"/>
          </p:cNvSpPr>
          <p:nvPr>
            <p:ph type="dt" sz="quarter" idx="11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fld id="{1711BDEE-9B88-4ABE-BB5E-6D05BA8C1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DD0FC-F7E1-4319-9AC6-DAC628435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D0487-5B8A-4419-B6C9-FE0C69726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8C658-76AA-4895-9797-49DEA136E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1FD57-FECB-48FC-A31E-FC82A45B7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0FB23-30DD-4992-B0B3-5748BBFBD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EFC89-717D-4021-BCB2-D88858B17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637C4-A325-4F33-BD5F-8B0EB980F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16226-DC60-4A8E-9250-BEB330247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D1A59-44E5-49AD-A9FF-6396DC72D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28479-04F9-42C4-ACD2-ACA8342D6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49D12-7172-4146-9E0B-CAA0329B0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B7598-FFD6-4C2A-A41C-335C0069D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9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165"/>
            <p:cNvGrpSpPr>
              <a:grpSpLocks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1036" name="Picture 149" descr="4_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gray">
              <a:xfrm>
                <a:off x="0" y="0"/>
                <a:ext cx="5760" cy="1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gray">
              <a:xfrm>
                <a:off x="5094" y="0"/>
                <a:ext cx="666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8" name="Picture 158" descr="1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gray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88" name="Rectangle 164"/>
            <p:cNvSpPr>
              <a:spLocks noChangeArrowheads="1"/>
            </p:cNvSpPr>
            <p:nvPr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ru-RU">
                <a:cs typeface="+mn-cs"/>
              </a:endParaRPr>
            </a:p>
          </p:txBody>
        </p:sp>
        <p:pic>
          <p:nvPicPr>
            <p:cNvPr id="1035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8" cstate="print">
              <a:lum bright="12000" contrast="12000"/>
            </a:blip>
            <a:srcRect r="31580"/>
            <a:stretch>
              <a:fillRect/>
            </a:stretch>
          </p:blipFill>
          <p:spPr bwMode="gray">
            <a:xfrm>
              <a:off x="4752" y="3353"/>
              <a:ext cx="1008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0F879B-3515-4CD9-AF07-C5AD6D624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 </a:t>
            </a:r>
          </a:p>
        </p:txBody>
      </p:sp>
      <p:sp>
        <p:nvSpPr>
          <p:cNvPr id="3075" name="Прямоугольник 5"/>
          <p:cNvSpPr>
            <a:spLocks noChangeArrowheads="1"/>
          </p:cNvSpPr>
          <p:nvPr/>
        </p:nvSpPr>
        <p:spPr bwMode="auto">
          <a:xfrm>
            <a:off x="4067175" y="5949950"/>
            <a:ext cx="1296988" cy="358775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292893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0" y="620713"/>
            <a:ext cx="2474913" cy="24923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00100" y="1428736"/>
            <a:ext cx="7724780" cy="1944216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4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Инновационный территориальный кластер «Зеленоград»</a:t>
            </a:r>
            <a:endParaRPr lang="ru-RU" sz="44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Результаты реализации в 2016 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0825" y="2990850"/>
          <a:ext cx="3840088" cy="3175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2288"/>
                <a:gridCol w="124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itchFamily="18" charset="0"/>
                        </a:rPr>
                        <a:t>Показатель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itchFamily="18" charset="0"/>
                        </a:rPr>
                        <a:t>Значение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200" dirty="0" smtClean="0">
                          <a:latin typeface="Cambria" pitchFamily="18" charset="0"/>
                        </a:rPr>
                        <a:t>Производительность труда 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25%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200" dirty="0" smtClean="0">
                          <a:latin typeface="Cambria" pitchFamily="18" charset="0"/>
                        </a:rPr>
                        <a:t>Рост объема отгруженной инновационной продукции 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28%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200" dirty="0" smtClean="0">
                          <a:latin typeface="Cambria" pitchFamily="18" charset="0"/>
                        </a:rPr>
                        <a:t>Рост совокупной выручки</a:t>
                      </a:r>
                      <a:r>
                        <a:rPr lang="ru-RU" sz="1600" kern="1200" dirty="0" smtClean="0">
                          <a:latin typeface="Cambria" pitchFamily="18" charset="0"/>
                        </a:rPr>
                        <a:t> от экспорта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Cambria" pitchFamily="18" charset="0"/>
                        </a:rPr>
                        <a:t>23%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kern="1200" dirty="0" smtClean="0">
                          <a:latin typeface="Cambria" pitchFamily="18" charset="0"/>
                        </a:rPr>
                        <a:t>Количество работников</a:t>
                      </a:r>
                      <a:r>
                        <a:rPr lang="ru-RU" sz="1600" kern="1200" dirty="0" smtClean="0">
                          <a:latin typeface="Cambria" pitchFamily="18" charset="0"/>
                        </a:rPr>
                        <a:t>,</a:t>
                      </a:r>
                      <a:r>
                        <a:rPr lang="en-US" sz="1600" kern="1200" dirty="0" smtClean="0">
                          <a:latin typeface="Cambria" pitchFamily="18" charset="0"/>
                        </a:rPr>
                        <a:t> прошедших повышение квалификации 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300 чел.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76750" y="1196975"/>
          <a:ext cx="3840088" cy="263120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0280"/>
                <a:gridCol w="1319808"/>
              </a:tblGrid>
              <a:tr h="3564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itchFamily="18" charset="0"/>
                        </a:rPr>
                        <a:t>Показатель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Cambria" pitchFamily="18" charset="0"/>
                        </a:rPr>
                        <a:t>Значение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/>
                </a:tc>
              </a:tr>
              <a:tr h="719684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latin typeface="Cambria" pitchFamily="18" charset="0"/>
                        </a:rPr>
                        <a:t>Рост объема работ и проектов в сфере</a:t>
                      </a:r>
                      <a:r>
                        <a:rPr lang="ru-RU" sz="1600" kern="1200" dirty="0" smtClean="0">
                          <a:latin typeface="Cambria" pitchFamily="18" charset="0"/>
                        </a:rPr>
                        <a:t> НИР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27%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564331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 smtClean="0">
                          <a:latin typeface="Cambria" pitchFamily="18" charset="0"/>
                        </a:rPr>
                        <a:t>Рост объема инвестиций</a:t>
                      </a:r>
                      <a:r>
                        <a:rPr lang="ru-RU" sz="1600" kern="1200" dirty="0" smtClean="0">
                          <a:latin typeface="Cambria" pitchFamily="18" charset="0"/>
                        </a:rPr>
                        <a:t> в ОС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22 %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38752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Cambria" pitchFamily="18" charset="0"/>
                        </a:rPr>
                        <a:t>Участие в выставках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Cambria" pitchFamily="18" charset="0"/>
                        </a:rPr>
                        <a:t>258</a:t>
                      </a:r>
                    </a:p>
                  </a:txBody>
                  <a:tcPr anchor="ctr"/>
                </a:tc>
              </a:tr>
              <a:tr h="564331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Cambria" pitchFamily="18" charset="0"/>
                        </a:rPr>
                        <a:t>Количество новых проектов</a:t>
                      </a:r>
                      <a:endParaRPr lang="ru-RU" sz="16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Cambria" pitchFamily="18" charset="0"/>
                        </a:rPr>
                        <a:t>85</a:t>
                      </a:r>
                      <a:endParaRPr lang="ru-RU" b="1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9698" name="Picture 2" descr="http://www.adzinstva.by/wp-content/uploads/2011/12/165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119669" cy="233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://www.trud.ru/userfiles/gallery/2b/b_2b436b44d4ec9d5ccbd93855e5e20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19538"/>
            <a:ext cx="1584176" cy="182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://www.spekulyant-ru.ru/service/finance/foto/150172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70130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390525"/>
            <a:ext cx="8459788" cy="446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Инновационный территориальный кластер «Зеленоград»</a:t>
            </a:r>
          </a:p>
        </p:txBody>
      </p:sp>
      <p:pic>
        <p:nvPicPr>
          <p:cNvPr id="6" name="Picture 2" descr="http://ph.files.7ja.ru/7ya-photo/2012/2/6/1328528074689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683568" y="1340768"/>
            <a:ext cx="4608512" cy="4527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103" name="Овал 6"/>
          <p:cNvSpPr>
            <a:spLocks noChangeArrowheads="1"/>
          </p:cNvSpPr>
          <p:nvPr/>
        </p:nvSpPr>
        <p:spPr bwMode="auto">
          <a:xfrm>
            <a:off x="2700338" y="3429000"/>
            <a:ext cx="863600" cy="863600"/>
          </a:xfrm>
          <a:prstGeom prst="ellipse">
            <a:avLst/>
          </a:prstGeom>
          <a:solidFill>
            <a:srgbClr val="CC3300">
              <a:alpha val="5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4104" name="Овал 7"/>
          <p:cNvSpPr>
            <a:spLocks noChangeArrowheads="1"/>
          </p:cNvSpPr>
          <p:nvPr/>
        </p:nvSpPr>
        <p:spPr bwMode="auto">
          <a:xfrm>
            <a:off x="395288" y="1341438"/>
            <a:ext cx="1223962" cy="1223962"/>
          </a:xfrm>
          <a:prstGeom prst="ellipse">
            <a:avLst/>
          </a:prstGeom>
          <a:solidFill>
            <a:srgbClr val="CC3300">
              <a:alpha val="5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4105" name="Овал 8"/>
          <p:cNvSpPr>
            <a:spLocks noChangeArrowheads="1"/>
          </p:cNvSpPr>
          <p:nvPr/>
        </p:nvSpPr>
        <p:spPr bwMode="auto">
          <a:xfrm>
            <a:off x="1331913" y="4437063"/>
            <a:ext cx="792162" cy="792162"/>
          </a:xfrm>
          <a:prstGeom prst="ellipse">
            <a:avLst/>
          </a:prstGeom>
          <a:solidFill>
            <a:srgbClr val="CC3300">
              <a:alpha val="5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4106" name="Овал 9"/>
          <p:cNvSpPr>
            <a:spLocks noChangeArrowheads="1"/>
          </p:cNvSpPr>
          <p:nvPr/>
        </p:nvSpPr>
        <p:spPr bwMode="auto">
          <a:xfrm>
            <a:off x="2195513" y="1484313"/>
            <a:ext cx="936625" cy="936625"/>
          </a:xfrm>
          <a:prstGeom prst="ellipse">
            <a:avLst/>
          </a:prstGeom>
          <a:solidFill>
            <a:srgbClr val="CC3300">
              <a:alpha val="5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4107" name="Овал 10"/>
          <p:cNvSpPr>
            <a:spLocks noChangeArrowheads="1"/>
          </p:cNvSpPr>
          <p:nvPr/>
        </p:nvSpPr>
        <p:spPr bwMode="auto">
          <a:xfrm>
            <a:off x="4356100" y="3429000"/>
            <a:ext cx="1223963" cy="1223963"/>
          </a:xfrm>
          <a:prstGeom prst="ellipse">
            <a:avLst/>
          </a:prstGeom>
          <a:solidFill>
            <a:srgbClr val="CC3300">
              <a:alpha val="58823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ru-RU"/>
          </a:p>
        </p:txBody>
      </p:sp>
      <p:sp>
        <p:nvSpPr>
          <p:cNvPr id="4108" name="TextBox 11"/>
          <p:cNvSpPr txBox="1">
            <a:spLocks noChangeArrowheads="1"/>
          </p:cNvSpPr>
          <p:nvPr/>
        </p:nvSpPr>
        <p:spPr bwMode="auto">
          <a:xfrm>
            <a:off x="3857625" y="1196975"/>
            <a:ext cx="50720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latin typeface="Georgia" pitchFamily="18" charset="0"/>
              </a:rPr>
              <a:t>Цель:</a:t>
            </a:r>
            <a:r>
              <a:rPr lang="ru-RU" sz="1400" b="1">
                <a:latin typeface="Georgia" pitchFamily="18" charset="0"/>
              </a:rPr>
              <a:t> 	</a:t>
            </a:r>
            <a:r>
              <a:rPr lang="ru-RU" sz="1400">
                <a:latin typeface="Georgia" pitchFamily="18" charset="0"/>
              </a:rPr>
              <a:t>Формирование глобального конкурентоспособного сектора микро- и наноэлектроники в городе Москва и обеспечение устойчивого развития его инновационной системы</a:t>
            </a: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5715000" y="2495550"/>
            <a:ext cx="3286125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u="sng">
                <a:latin typeface="Georgia" pitchFamily="18" charset="0"/>
              </a:rPr>
              <a:t>Задачи: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>
                <a:latin typeface="Georgia" pitchFamily="18" charset="0"/>
              </a:rPr>
              <a:t>Расширение технологических возможностей инновационной инфраструктуры;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>
                <a:latin typeface="Georgia" pitchFamily="18" charset="0"/>
              </a:rPr>
              <a:t>Усиление кооперационных связей между участниками;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>
                <a:latin typeface="Georgia" pitchFamily="18" charset="0"/>
              </a:rPr>
              <a:t>Выстраивание системы подготовки и повышения квалификации кадров;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>
                <a:latin typeface="Georgia" pitchFamily="18" charset="0"/>
              </a:rPr>
              <a:t>Расширение возможности реализации (в т.ч. экспорта) продукции (услуг) участников;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200">
                <a:latin typeface="Georgia" pitchFamily="18" charset="0"/>
              </a:rPr>
              <a:t>Упрощение административных процедур при организации бизнеса.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-36513" y="5589588"/>
            <a:ext cx="4608513" cy="1035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marL="228600" indent="-228600">
              <a:defRPr/>
            </a:pPr>
            <a:r>
              <a:rPr lang="ru-RU" sz="1100" b="1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Специализация участников кластера:</a:t>
            </a:r>
          </a:p>
          <a:p>
            <a:pPr marL="228600" indent="-228600">
              <a:buFont typeface="Verdana" pitchFamily="34" charset="0"/>
              <a:buAutoNum type="arabicPeriod"/>
              <a:defRPr/>
            </a:pPr>
            <a:r>
              <a:rPr lang="ru-RU" sz="110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Микро- и наноэлектроника (электронная компонентная база)</a:t>
            </a:r>
          </a:p>
          <a:p>
            <a:pPr marL="228600" indent="-228600">
              <a:buFont typeface="Verdana" pitchFamily="34" charset="0"/>
              <a:buAutoNum type="arabicPeriod" startAt="2"/>
              <a:defRPr/>
            </a:pPr>
            <a:r>
              <a:rPr lang="ru-RU" sz="110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Электронные приборы и аппаратура</a:t>
            </a:r>
            <a:endParaRPr lang="ru-RU" sz="1100">
              <a:solidFill>
                <a:srgbClr val="002060"/>
              </a:solidFill>
              <a:latin typeface="Cambria" pitchFamily="18" charset="0"/>
              <a:cs typeface="Arial" charset="0"/>
            </a:endParaRPr>
          </a:p>
          <a:p>
            <a:pPr marL="228600" indent="-228600" eaLnBrk="0" hangingPunct="0">
              <a:buFont typeface="Verdana" pitchFamily="34" charset="0"/>
              <a:buAutoNum type="arabicPeriod" startAt="2"/>
              <a:defRPr/>
            </a:pPr>
            <a:r>
              <a:rPr lang="ru-RU" sz="1100">
                <a:solidFill>
                  <a:srgbClr val="002060"/>
                </a:solidFill>
                <a:latin typeface="Cambria" pitchFamily="18" charset="0"/>
                <a:cs typeface="Arial" charset="0"/>
              </a:rPr>
              <a:t>Комплексные технические </a:t>
            </a:r>
            <a:r>
              <a:rPr lang="en-US" sz="1100">
                <a:solidFill>
                  <a:srgbClr val="002060"/>
                </a:solidFill>
                <a:latin typeface="Cambria" pitchFamily="18" charset="0"/>
                <a:cs typeface="Arial" charset="0"/>
              </a:rPr>
              <a:t> IT</a:t>
            </a:r>
            <a:r>
              <a:rPr lang="ru-RU" sz="1100">
                <a:solidFill>
                  <a:srgbClr val="002060"/>
                </a:solidFill>
                <a:latin typeface="Cambria" pitchFamily="18" charset="0"/>
                <a:cs typeface="Arial" charset="0"/>
              </a:rPr>
              <a:t>-системы на базе электронных приборов и аппаратуры</a:t>
            </a:r>
          </a:p>
        </p:txBody>
      </p:sp>
      <p:sp>
        <p:nvSpPr>
          <p:cNvPr id="5123" name="Прямоугольник 5"/>
          <p:cNvSpPr>
            <a:spLocks noChangeArrowheads="1"/>
          </p:cNvSpPr>
          <p:nvPr/>
        </p:nvSpPr>
        <p:spPr bwMode="auto">
          <a:xfrm>
            <a:off x="4500563" y="5786438"/>
            <a:ext cx="31670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 Количество заключенных договоров </a:t>
            </a:r>
            <a:r>
              <a:rPr lang="ru-RU" sz="1100" b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 участниками Кластера </a:t>
            </a:r>
            <a:r>
              <a:rPr lang="ru-RU" sz="11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- 60</a:t>
            </a:r>
          </a:p>
          <a:p>
            <a:r>
              <a:rPr lang="ru-RU" sz="11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100" b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Количество </a:t>
            </a:r>
            <a:r>
              <a:rPr lang="ru-RU" sz="1100" b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потенциальных</a:t>
            </a:r>
            <a:r>
              <a:rPr lang="ru-RU" sz="1100" b="1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участников</a:t>
            </a:r>
          </a:p>
          <a:p>
            <a:r>
              <a:rPr lang="ru-RU" sz="1100" b="1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Кластера </a:t>
            </a:r>
            <a:r>
              <a:rPr lang="ru-RU" sz="1100" b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- 150</a:t>
            </a:r>
          </a:p>
        </p:txBody>
      </p:sp>
      <p:pic>
        <p:nvPicPr>
          <p:cNvPr id="6" name="Рисунок 5" descr="Кластер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-27384"/>
            <a:ext cx="9137904" cy="566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4356100" y="1125538"/>
            <a:ext cx="2160588" cy="5327650"/>
          </a:xfrm>
          <a:prstGeom prst="roundRect">
            <a:avLst>
              <a:gd name="adj" fmla="val 1655"/>
            </a:avLst>
          </a:prstGeom>
          <a:solidFill>
            <a:schemeClr val="tx2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cs typeface="Arial" pitchFamily="34" charset="0"/>
              </a:rPr>
              <a:t>Срок размещения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Arial" pitchFamily="34" charset="0"/>
              </a:rPr>
              <a:t>бессрочно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39975" y="1500188"/>
            <a:ext cx="1944688" cy="5002212"/>
          </a:xfrm>
          <a:prstGeom prst="roundRect">
            <a:avLst>
              <a:gd name="adj" fmla="val 269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3850" y="2492375"/>
            <a:ext cx="1944688" cy="4000500"/>
          </a:xfrm>
          <a:prstGeom prst="roundRect">
            <a:avLst>
              <a:gd name="adj" fmla="val 277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Срок размещения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cs typeface="Arial" pitchFamily="34" charset="0"/>
              </a:rPr>
              <a:t>3 года</a:t>
            </a:r>
          </a:p>
          <a:p>
            <a:pPr algn="ctr">
              <a:defRPr/>
            </a:pPr>
            <a:endParaRPr lang="ru-RU" sz="12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67544" y="2564904"/>
            <a:ext cx="1695132" cy="576064"/>
          </a:xfrm>
          <a:prstGeom prst="roundRect">
            <a:avLst>
              <a:gd name="adj" fmla="val 6317"/>
            </a:avLst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Бизнес-инкубатор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411760" y="1571612"/>
            <a:ext cx="1800200" cy="52104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Технополис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427985" y="1221977"/>
            <a:ext cx="2016224" cy="62284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Индустриальный парк</a:t>
            </a:r>
          </a:p>
        </p:txBody>
      </p:sp>
      <p:pic>
        <p:nvPicPr>
          <p:cNvPr id="50" name="Рисунок 49" descr="IMG_653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501008"/>
            <a:ext cx="1728192" cy="160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Скругленный прямоугольник 50"/>
          <p:cNvSpPr/>
          <p:nvPr/>
        </p:nvSpPr>
        <p:spPr>
          <a:xfrm>
            <a:off x="4500563" y="4848225"/>
            <a:ext cx="1868487" cy="2524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cs typeface="Arial" pitchFamily="34" charset="0"/>
              </a:rPr>
              <a:t>ЦИЭ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– 61,9 га</a:t>
            </a: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2" name="Picture 59" descr="4 очереди"/>
          <p:cNvPicPr>
            <a:picLocks noChangeAspect="1" noChangeArrowheads="1"/>
          </p:cNvPicPr>
          <p:nvPr/>
        </p:nvPicPr>
        <p:blipFill>
          <a:blip r:embed="rId3" cstate="print"/>
          <a:srcRect t="35050" r="37309" b="2217"/>
          <a:stretch>
            <a:fillRect/>
          </a:stretch>
        </p:blipFill>
        <p:spPr bwMode="auto">
          <a:xfrm>
            <a:off x="2500298" y="3214686"/>
            <a:ext cx="1384500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395288" y="5143500"/>
            <a:ext cx="1800225" cy="28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Площадь – 6700 м</a:t>
            </a:r>
            <a:r>
              <a:rPr lang="ru-RU" sz="1200" baseline="30000" dirty="0">
                <a:solidFill>
                  <a:schemeClr val="tx1"/>
                </a:solidFill>
                <a:cs typeface="Arial" pitchFamily="34" charset="0"/>
              </a:rPr>
              <a:t>2</a:t>
            </a: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555875" y="2428875"/>
            <a:ext cx="1511300" cy="3571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1-ая очередь </a:t>
            </a:r>
          </a:p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(25000 м</a:t>
            </a:r>
            <a:r>
              <a:rPr lang="ru-RU" sz="1000" baseline="30000" dirty="0">
                <a:solidFill>
                  <a:schemeClr val="tx1"/>
                </a:solidFill>
                <a:cs typeface="Arial" pitchFamily="34" charset="0"/>
              </a:rPr>
              <a:t>2</a:t>
            </a: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ru-RU" sz="1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5" name="Рисунок 54" descr="СТМП Зеленогра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6308" y="4786322"/>
            <a:ext cx="1285884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6" name="Скругленный прямоугольник 4"/>
          <p:cNvSpPr/>
          <p:nvPr/>
        </p:nvSpPr>
        <p:spPr>
          <a:xfrm>
            <a:off x="3824069" y="4174307"/>
            <a:ext cx="2893287" cy="386781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571750" y="5643563"/>
            <a:ext cx="1495425" cy="33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3-я, 4-я очереди </a:t>
            </a:r>
          </a:p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( 53600 м</a:t>
            </a:r>
            <a:r>
              <a:rPr lang="ru-RU" sz="1000" baseline="30000" dirty="0">
                <a:solidFill>
                  <a:schemeClr val="tx1"/>
                </a:solidFill>
                <a:cs typeface="Arial" pitchFamily="34" charset="0"/>
              </a:rPr>
              <a:t>2</a:t>
            </a: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ru-RU" sz="10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350590"/>
            <a:ext cx="1927341" cy="1222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645024"/>
            <a:ext cx="1816506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Скругленный прямоугольник 62"/>
          <p:cNvSpPr/>
          <p:nvPr/>
        </p:nvSpPr>
        <p:spPr>
          <a:xfrm>
            <a:off x="2571750" y="4027488"/>
            <a:ext cx="1500188" cy="33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2-ая очередь </a:t>
            </a:r>
          </a:p>
          <a:p>
            <a:pPr marL="285750" indent="-285750"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(25 000 м</a:t>
            </a:r>
            <a:r>
              <a:rPr lang="ru-RU" sz="1000" baseline="30000" dirty="0">
                <a:solidFill>
                  <a:schemeClr val="tx1"/>
                </a:solidFill>
                <a:cs typeface="Arial" pitchFamily="34" charset="0"/>
              </a:rPr>
              <a:t>2</a:t>
            </a: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ru-RU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398713" y="2000250"/>
            <a:ext cx="1812925" cy="576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cs typeface="Arial" pitchFamily="34" charset="0"/>
              </a:rPr>
              <a:t>Срок размещения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tx1"/>
                </a:solidFill>
                <a:cs typeface="Arial" pitchFamily="34" charset="0"/>
              </a:rPr>
              <a:t>7-10 лет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588125" y="1123950"/>
            <a:ext cx="2305050" cy="4662488"/>
          </a:xfrm>
          <a:prstGeom prst="roundRect">
            <a:avLst>
              <a:gd name="adj" fmla="val 1655"/>
            </a:avLst>
          </a:prstGeom>
          <a:solidFill>
            <a:schemeClr val="tx2">
              <a:lumMod val="20000"/>
              <a:lumOff val="8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rgbClr val="000000"/>
                </a:solidFill>
                <a:cs typeface="Arial" pitchFamily="34" charset="0"/>
              </a:rPr>
              <a:t>Срок размещения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Arial" pitchFamily="34" charset="0"/>
              </a:rPr>
              <a:t>бессрочно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0413" y="406400"/>
            <a:ext cx="8204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Инновационная инфраструктура Зеленограда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732240" y="1221979"/>
            <a:ext cx="2016224" cy="622845"/>
          </a:xfrm>
          <a:prstGeom prst="roundRect">
            <a:avLst/>
          </a:prstGeom>
          <a:ln/>
          <a:scene3d>
            <a:camera prst="orthographicFront"/>
            <a:lightRig rig="threePt" dir="t"/>
          </a:scene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ОЭЗ</a:t>
            </a: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7" cstate="print"/>
          <a:srcRect l="2149" t="24602" r="4559"/>
          <a:stretch>
            <a:fillRect/>
          </a:stretch>
        </p:blipFill>
        <p:spPr bwMode="auto">
          <a:xfrm>
            <a:off x="6660232" y="2348880"/>
            <a:ext cx="2160240" cy="118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8" cstate="print"/>
          <a:srcRect t="1745" b="6651"/>
          <a:stretch>
            <a:fillRect/>
          </a:stretch>
        </p:blipFill>
        <p:spPr bwMode="auto">
          <a:xfrm>
            <a:off x="6660232" y="3501008"/>
            <a:ext cx="2135527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6807200" y="4797425"/>
            <a:ext cx="1868488" cy="311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cs typeface="Arial" pitchFamily="34" charset="0"/>
              </a:rPr>
              <a:t>146,5 га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28625" y="5500688"/>
            <a:ext cx="428625" cy="428625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Cambria" pitchFamily="18" charset="0"/>
              </a:rPr>
              <a:t>25</a:t>
            </a:r>
          </a:p>
        </p:txBody>
      </p:sp>
      <p:sp>
        <p:nvSpPr>
          <p:cNvPr id="6176" name="TextBox 28"/>
          <p:cNvSpPr txBox="1">
            <a:spLocks noChangeArrowheads="1"/>
          </p:cNvSpPr>
          <p:nvPr/>
        </p:nvSpPr>
        <p:spPr bwMode="auto">
          <a:xfrm>
            <a:off x="855663" y="5519738"/>
            <a:ext cx="12684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>
                <a:latin typeface="Cambria" pitchFamily="18" charset="0"/>
              </a:rPr>
              <a:t>резидентов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71750" y="2857500"/>
            <a:ext cx="357188" cy="357188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Cambria" pitchFamily="18" charset="0"/>
              </a:rPr>
              <a:t>14</a:t>
            </a:r>
          </a:p>
        </p:txBody>
      </p:sp>
      <p:sp>
        <p:nvSpPr>
          <p:cNvPr id="6178" name="TextBox 30"/>
          <p:cNvSpPr txBox="1">
            <a:spLocks noChangeArrowheads="1"/>
          </p:cNvSpPr>
          <p:nvPr/>
        </p:nvSpPr>
        <p:spPr bwMode="auto">
          <a:xfrm>
            <a:off x="2928926" y="2857496"/>
            <a:ext cx="100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 dirty="0" smtClean="0">
                <a:latin typeface="Cambria" pitchFamily="18" charset="0"/>
              </a:rPr>
              <a:t>компаний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786563" y="5214938"/>
            <a:ext cx="428625" cy="428625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mbria" pitchFamily="18" charset="0"/>
              </a:rPr>
              <a:t>33</a:t>
            </a:r>
            <a:endParaRPr lang="ru-RU" sz="1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180" name="TextBox 37"/>
          <p:cNvSpPr txBox="1">
            <a:spLocks noChangeArrowheads="1"/>
          </p:cNvSpPr>
          <p:nvPr/>
        </p:nvSpPr>
        <p:spPr bwMode="auto">
          <a:xfrm>
            <a:off x="7268808" y="5233988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dirty="0" smtClean="0">
                <a:latin typeface="Cambria" pitchFamily="18" charset="0"/>
              </a:rPr>
              <a:t>резидента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20688" y="5992813"/>
            <a:ext cx="428625" cy="428625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Cambria" pitchFamily="18" charset="0"/>
              </a:rPr>
              <a:t>60</a:t>
            </a:r>
          </a:p>
        </p:txBody>
      </p:sp>
      <p:sp>
        <p:nvSpPr>
          <p:cNvPr id="6182" name="TextBox 39"/>
          <p:cNvSpPr txBox="1">
            <a:spLocks noChangeArrowheads="1"/>
          </p:cNvSpPr>
          <p:nvPr/>
        </p:nvSpPr>
        <p:spPr bwMode="auto">
          <a:xfrm>
            <a:off x="852488" y="6021388"/>
            <a:ext cx="1271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>
                <a:latin typeface="Cambria" pitchFamily="18" charset="0"/>
              </a:rPr>
              <a:t>выпускников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00563" y="5143500"/>
            <a:ext cx="1868487" cy="2524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tx1"/>
                </a:solidFill>
                <a:cs typeface="Arial" pitchFamily="34" charset="0"/>
              </a:rPr>
              <a:t>458</a:t>
            </a:r>
            <a:r>
              <a:rPr lang="ru-RU" sz="120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cs typeface="Arial" pitchFamily="34" charset="0"/>
              </a:rPr>
              <a:t>000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м</a:t>
            </a:r>
            <a:r>
              <a:rPr lang="ru-RU" sz="1200" baseline="30000" dirty="0">
                <a:solidFill>
                  <a:schemeClr val="tx1"/>
                </a:solidFill>
                <a:cs typeface="Arial" pitchFamily="34" charset="0"/>
              </a:rPr>
              <a:t>2</a:t>
            </a: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 </a:t>
            </a: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500563" y="5429250"/>
            <a:ext cx="1868487" cy="41116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cs typeface="Arial" pitchFamily="34" charset="0"/>
              </a:rPr>
              <a:t>20 000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рабочих мест</a:t>
            </a:r>
            <a:endParaRPr lang="ru-RU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571750" y="4429125"/>
            <a:ext cx="357188" cy="357188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Cambria" pitchFamily="18" charset="0"/>
              </a:rPr>
              <a:t>16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571750" y="6072188"/>
            <a:ext cx="357188" cy="357187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bg1"/>
                </a:solidFill>
                <a:latin typeface="Cambria" pitchFamily="18" charset="0"/>
              </a:rPr>
              <a:t>20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500563" y="5929313"/>
            <a:ext cx="571500" cy="357187"/>
          </a:xfrm>
          <a:prstGeom prst="roundRect">
            <a:avLst>
              <a:gd name="adj" fmla="val 631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Cambria" pitchFamily="18" charset="0"/>
              </a:rPr>
              <a:t>100</a:t>
            </a:r>
            <a:endParaRPr lang="ru-RU" sz="1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190" name="TextBox 30"/>
          <p:cNvSpPr txBox="1">
            <a:spLocks noChangeArrowheads="1"/>
          </p:cNvSpPr>
          <p:nvPr/>
        </p:nvSpPr>
        <p:spPr bwMode="auto">
          <a:xfrm>
            <a:off x="5143500" y="59293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>
                <a:latin typeface="Cambria" pitchFamily="18" charset="0"/>
              </a:rPr>
              <a:t>компаний</a:t>
            </a:r>
          </a:p>
        </p:txBody>
      </p: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2928926" y="4429132"/>
            <a:ext cx="100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 dirty="0" smtClean="0">
                <a:latin typeface="Cambria" pitchFamily="18" charset="0"/>
              </a:rPr>
              <a:t>компаний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46" name="TextBox 30"/>
          <p:cNvSpPr txBox="1">
            <a:spLocks noChangeArrowheads="1"/>
          </p:cNvSpPr>
          <p:nvPr/>
        </p:nvSpPr>
        <p:spPr bwMode="auto">
          <a:xfrm>
            <a:off x="2928463" y="6072206"/>
            <a:ext cx="10005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400" dirty="0" smtClean="0">
                <a:latin typeface="Cambria" pitchFamily="18" charset="0"/>
              </a:rPr>
              <a:t>компаний</a:t>
            </a:r>
            <a:endParaRPr lang="ru-RU" sz="1400" dirty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4" grpId="0" animBg="1"/>
      <p:bldP spid="58" grpId="0" animBg="1"/>
      <p:bldP spid="63" grpId="0" animBg="1"/>
      <p:bldP spid="70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413" y="333375"/>
            <a:ext cx="73406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Услуги для участников Кластера </a:t>
            </a:r>
          </a:p>
        </p:txBody>
      </p:sp>
      <p:graphicFrame>
        <p:nvGraphicFramePr>
          <p:cNvPr id="19" name="Схема 18"/>
          <p:cNvGraphicFramePr/>
          <p:nvPr/>
        </p:nvGraphicFramePr>
        <p:xfrm>
          <a:off x="395536" y="1285860"/>
          <a:ext cx="7391174" cy="509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/>
          <a:lstStyle/>
          <a:p>
            <a:pPr algn="r">
              <a:defRPr/>
            </a:pPr>
            <a:endParaRPr lang="ru-RU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38" y="333375"/>
            <a:ext cx="78835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Развитие инновационной инфраструктуры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8" y="1196975"/>
            <a:ext cx="1630362" cy="647700"/>
          </a:xfrm>
          <a:prstGeom prst="roundRect">
            <a:avLst>
              <a:gd name="adj" fmla="val 5934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Физическая инфраструктура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9250" y="2686050"/>
            <a:ext cx="1630363" cy="576263"/>
          </a:xfrm>
          <a:prstGeom prst="roundRect">
            <a:avLst>
              <a:gd name="adj" fmla="val 2627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Инжиниринговые центры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850" y="4918075"/>
            <a:ext cx="1630363" cy="576263"/>
          </a:xfrm>
          <a:prstGeom prst="roundRect">
            <a:avLst>
              <a:gd name="adj" fmla="val 5934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latin typeface="Cambria" pitchFamily="18" charset="0"/>
              </a:rPr>
              <a:t>Пре-инкубатор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5700" y="1682750"/>
            <a:ext cx="1714500" cy="642938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Строительство ОЭЗ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13263" y="1682750"/>
            <a:ext cx="1714500" cy="642938"/>
          </a:xfrm>
          <a:prstGeom prst="roundRect">
            <a:avLst>
              <a:gd name="adj" fmla="val 4548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Строительство Технополиса «Зеленоград»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02413" y="1682750"/>
            <a:ext cx="1714500" cy="642938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Строительство Индустриального парка «Зеленоград»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68538" y="3189288"/>
            <a:ext cx="1928812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ИЦ по 3D–интеграции изделий микро- и </a:t>
            </a:r>
            <a:r>
              <a:rPr lang="ru-RU" sz="1200" b="1" dirty="0" err="1">
                <a:solidFill>
                  <a:schemeClr val="tx1"/>
                </a:solidFill>
                <a:latin typeface="Cambria" pitchFamily="18" charset="0"/>
              </a:rPr>
              <a:t>наноэлектроники</a:t>
            </a:r>
            <a:endParaRPr lang="ru-RU" sz="1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72000" y="3195638"/>
            <a:ext cx="1928813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ИЦ по исследованиям, диагностике, измерениям ЭКБ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92500" y="4125913"/>
            <a:ext cx="1928813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Центр разработки вычислительной техники и IC-дизайна;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75463" y="3189288"/>
            <a:ext cx="1930400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Центр биотехнологий и мед техники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95963" y="4125913"/>
            <a:ext cx="1928812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ИЦ – услуги в области электроники и </a:t>
            </a:r>
            <a:r>
              <a:rPr lang="en-US" sz="1200" b="1" dirty="0">
                <a:solidFill>
                  <a:schemeClr val="tx1"/>
                </a:solidFill>
                <a:latin typeface="Cambria" pitchFamily="18" charset="0"/>
              </a:rPr>
              <a:t>IT</a:t>
            </a:r>
            <a:endParaRPr lang="ru-RU" sz="1200" b="1" dirty="0">
              <a:solidFill>
                <a:schemeClr val="tx1"/>
              </a:solidFill>
              <a:latin typeface="Cambria" pitchFamily="18" charset="0"/>
            </a:endParaRPr>
          </a:p>
        </p:txBody>
      </p:sp>
      <p:cxnSp>
        <p:nvCxnSpPr>
          <p:cNvPr id="8209" name="Shape 29"/>
          <p:cNvCxnSpPr>
            <a:cxnSpLocks noChangeShapeType="1"/>
            <a:stCxn id="6" idx="3"/>
            <a:endCxn id="9" idx="0"/>
          </p:cNvCxnSpPr>
          <p:nvPr/>
        </p:nvCxnSpPr>
        <p:spPr bwMode="auto">
          <a:xfrm>
            <a:off x="1987550" y="1520825"/>
            <a:ext cx="1295400" cy="1619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0" name="Shape 34"/>
          <p:cNvCxnSpPr>
            <a:cxnSpLocks noChangeShapeType="1"/>
            <a:stCxn id="6" idx="3"/>
            <a:endCxn id="10" idx="0"/>
          </p:cNvCxnSpPr>
          <p:nvPr/>
        </p:nvCxnSpPr>
        <p:spPr bwMode="auto">
          <a:xfrm>
            <a:off x="1987550" y="1520825"/>
            <a:ext cx="3382963" cy="1619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1" name="Shape 36"/>
          <p:cNvCxnSpPr>
            <a:cxnSpLocks noChangeShapeType="1"/>
            <a:stCxn id="6" idx="3"/>
            <a:endCxn id="11" idx="0"/>
          </p:cNvCxnSpPr>
          <p:nvPr/>
        </p:nvCxnSpPr>
        <p:spPr bwMode="auto">
          <a:xfrm>
            <a:off x="1987550" y="1520825"/>
            <a:ext cx="5472113" cy="1619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2" name="Shape 38"/>
          <p:cNvCxnSpPr>
            <a:cxnSpLocks noChangeShapeType="1"/>
            <a:stCxn id="7" idx="3"/>
            <a:endCxn id="12" idx="0"/>
          </p:cNvCxnSpPr>
          <p:nvPr/>
        </p:nvCxnSpPr>
        <p:spPr bwMode="auto">
          <a:xfrm>
            <a:off x="1979613" y="2973388"/>
            <a:ext cx="1252537" cy="215900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3" name="Shape 39"/>
          <p:cNvCxnSpPr>
            <a:cxnSpLocks noChangeShapeType="1"/>
            <a:stCxn id="7" idx="3"/>
            <a:endCxn id="13" idx="0"/>
          </p:cNvCxnSpPr>
          <p:nvPr/>
        </p:nvCxnSpPr>
        <p:spPr bwMode="auto">
          <a:xfrm>
            <a:off x="1979613" y="2973388"/>
            <a:ext cx="3557587" cy="222250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4" name="Shape 42"/>
          <p:cNvCxnSpPr>
            <a:cxnSpLocks noChangeShapeType="1"/>
            <a:stCxn id="7" idx="3"/>
            <a:endCxn id="15" idx="0"/>
          </p:cNvCxnSpPr>
          <p:nvPr/>
        </p:nvCxnSpPr>
        <p:spPr bwMode="auto">
          <a:xfrm>
            <a:off x="1979613" y="2973388"/>
            <a:ext cx="5861050" cy="215900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5" name="Shape 45"/>
          <p:cNvCxnSpPr>
            <a:cxnSpLocks noChangeShapeType="1"/>
            <a:stCxn id="7" idx="3"/>
            <a:endCxn id="14" idx="0"/>
          </p:cNvCxnSpPr>
          <p:nvPr/>
        </p:nvCxnSpPr>
        <p:spPr bwMode="auto">
          <a:xfrm>
            <a:off x="1979613" y="2973388"/>
            <a:ext cx="2476500" cy="11525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6" name="Shape 48"/>
          <p:cNvCxnSpPr>
            <a:cxnSpLocks noChangeShapeType="1"/>
            <a:stCxn id="7" idx="3"/>
            <a:endCxn id="16" idx="0"/>
          </p:cNvCxnSpPr>
          <p:nvPr/>
        </p:nvCxnSpPr>
        <p:spPr bwMode="auto">
          <a:xfrm>
            <a:off x="1979613" y="2973388"/>
            <a:ext cx="4781550" cy="1152525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2" name="Скругленный прямоугольник 51"/>
          <p:cNvSpPr/>
          <p:nvPr/>
        </p:nvSpPr>
        <p:spPr>
          <a:xfrm>
            <a:off x="2268538" y="5499100"/>
            <a:ext cx="3311525" cy="642938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Cambria" pitchFamily="18" charset="0"/>
              </a:rPr>
              <a:t>Создание пре-инкубатора на базе Бизнес-инкубатора «Зеленоград» в помещении площадью 150 м</a:t>
            </a:r>
            <a:r>
              <a:rPr lang="ru-RU" sz="1200" b="1" baseline="30000" dirty="0">
                <a:solidFill>
                  <a:schemeClr val="tx1"/>
                </a:solidFill>
                <a:latin typeface="Cambria" pitchFamily="18" charset="0"/>
              </a:rPr>
              <a:t>2</a:t>
            </a:r>
          </a:p>
        </p:txBody>
      </p:sp>
      <p:cxnSp>
        <p:nvCxnSpPr>
          <p:cNvPr id="8218" name="Shape 53"/>
          <p:cNvCxnSpPr>
            <a:cxnSpLocks noChangeShapeType="1"/>
            <a:stCxn id="8" idx="3"/>
            <a:endCxn id="52" idx="0"/>
          </p:cNvCxnSpPr>
          <p:nvPr/>
        </p:nvCxnSpPr>
        <p:spPr bwMode="auto">
          <a:xfrm>
            <a:off x="1954213" y="5205413"/>
            <a:ext cx="1970087" cy="293687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59" name="Рисунок 58" descr="СТМП Зеленогр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5457"/>
            <a:ext cx="1152128" cy="768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20" name="Picture 2" descr="http://gi.vlsu.ru/fileadmin/templates-mk/scincific/images/icons/engineering_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43275"/>
            <a:ext cx="1357313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http://mymfc.ru/uploads/news/v-mgu-otkroetsya-pervyiy-v-rossii-preinkubato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493862"/>
            <a:ext cx="1368152" cy="83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Финансовая поддержка инноваций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0213" y="1268413"/>
            <a:ext cx="3133725" cy="865187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Cambria" pitchFamily="18" charset="0"/>
              </a:rPr>
              <a:t>Помощь в торгах на фондовой бирже рынка инноваций и инвестиций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1268413"/>
            <a:ext cx="3095625" cy="865187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Cambria" pitchFamily="18" charset="0"/>
              </a:rPr>
              <a:t>Поддержка инновационных экспортно-ориентированных производств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0213" y="3927475"/>
            <a:ext cx="3133725" cy="941388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Cambria" pitchFamily="18" charset="0"/>
              </a:rPr>
              <a:t>Поддержка Центров молодежного инновационного творчества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3933825"/>
            <a:ext cx="3095625" cy="935038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Cambria" pitchFamily="18" charset="0"/>
              </a:rPr>
              <a:t>Поддержка организаций инновационной инфраструктуры</a:t>
            </a:r>
          </a:p>
        </p:txBody>
      </p:sp>
      <p:pic>
        <p:nvPicPr>
          <p:cNvPr id="8194" name="Picture 2" descr="http://www.manager.ro/dbimg_small/articole_320/5806853a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230" y="2170358"/>
            <a:ext cx="1800200" cy="144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://www.sarreg.ru/uploads/posts/2012-09/1346834704_eks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1656184" cy="138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://pda.fedpress.ru/sites/fedpress/files/mevchik/news/molodez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941168"/>
            <a:ext cx="180020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http://www.technologijos.lt/upload/image/n/technologijos/it/straipsnis-8940/2-1-6a00d8341bf7f753ef00e54f2c63cc8833-800w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941168"/>
            <a:ext cx="1863967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427538" y="3860800"/>
            <a:ext cx="3168650" cy="2592388"/>
          </a:xfrm>
          <a:prstGeom prst="roundRect">
            <a:avLst>
              <a:gd name="adj" fmla="val 16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Другие направления программы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0" y="1196975"/>
            <a:ext cx="2736850" cy="569913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R&amp;D менеджмент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1844675"/>
            <a:ext cx="2736850" cy="569913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err="1">
                <a:solidFill>
                  <a:schemeClr val="tx1"/>
                </a:solidFill>
                <a:latin typeface="Cambria" pitchFamily="18" charset="0"/>
              </a:rPr>
              <a:t>Стартап</a:t>
            </a: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 менеджмент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23850" y="1484313"/>
            <a:ext cx="3779838" cy="720725"/>
          </a:xfrm>
          <a:prstGeom prst="roundRect">
            <a:avLst>
              <a:gd name="adj" fmla="val 61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mbria" pitchFamily="18" charset="0"/>
              </a:rPr>
              <a:t>Подготовка кадров и научная кооперация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23850" y="2852738"/>
            <a:ext cx="3779838" cy="720725"/>
          </a:xfrm>
          <a:prstGeom prst="roundRect">
            <a:avLst>
              <a:gd name="adj" fmla="val 61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mbria" pitchFamily="18" charset="0"/>
              </a:rPr>
              <a:t>Содействие в продвижении продукции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2852738"/>
            <a:ext cx="2879725" cy="71437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Организация выставочно-ярмарочных </a:t>
            </a:r>
            <a:r>
              <a:rPr lang="ru-RU" sz="1200" dirty="0" err="1">
                <a:solidFill>
                  <a:schemeClr val="tx1"/>
                </a:solidFill>
                <a:latin typeface="Cambria" pitchFamily="18" charset="0"/>
              </a:rPr>
              <a:t>мерприятий</a:t>
            </a:r>
            <a:endParaRPr lang="ru-RU" sz="12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50825" y="4724400"/>
            <a:ext cx="3779838" cy="720725"/>
          </a:xfrm>
          <a:prstGeom prst="roundRect">
            <a:avLst>
              <a:gd name="adj" fmla="val 618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ambria" pitchFamily="18" charset="0"/>
              </a:rPr>
              <a:t>     </a:t>
            </a:r>
            <a:r>
              <a:rPr lang="ru-RU" sz="1600" b="1" dirty="0" err="1">
                <a:solidFill>
                  <a:schemeClr val="bg1"/>
                </a:solidFill>
                <a:latin typeface="Cambria" pitchFamily="18" charset="0"/>
              </a:rPr>
              <a:t>Исследовательско-аналитические</a:t>
            </a:r>
            <a:r>
              <a:rPr lang="ru-RU" sz="1600" b="1" dirty="0">
                <a:solidFill>
                  <a:schemeClr val="bg1"/>
                </a:solidFill>
                <a:latin typeface="Cambria" pitchFamily="18" charset="0"/>
              </a:rPr>
              <a:t> мероприятия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0" y="4005263"/>
            <a:ext cx="2879725" cy="566737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Исследование промышленных зон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5592763"/>
            <a:ext cx="2879725" cy="715962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Разработка программы развития специализированной организации на 2014 - 2016 годы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4724400"/>
            <a:ext cx="2879725" cy="720725"/>
          </a:xfrm>
          <a:prstGeom prst="roundRect">
            <a:avLst>
              <a:gd name="adj" fmla="val 428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Разработка долгосрочной концепции развития полупроводниковой промышленности в </a:t>
            </a:r>
            <a:r>
              <a:rPr lang="ru-RU" sz="1200" dirty="0" err="1">
                <a:solidFill>
                  <a:schemeClr val="tx1"/>
                </a:solidFill>
                <a:latin typeface="Cambria" pitchFamily="18" charset="0"/>
              </a:rPr>
              <a:t>ЗелАО</a:t>
            </a:r>
            <a:r>
              <a:rPr lang="ru-RU" sz="1200" dirty="0">
                <a:solidFill>
                  <a:schemeClr val="tx1"/>
                </a:solidFill>
                <a:latin typeface="Cambria" pitchFamily="18" charset="0"/>
              </a:rPr>
              <a:t> г.</a:t>
            </a: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4211960" y="1772816"/>
            <a:ext cx="216024" cy="216024"/>
          </a:xfrm>
          <a:prstGeom prst="rightArrow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r">
              <a:defRPr/>
            </a:pPr>
            <a:endParaRPr lang="ru-RU">
              <a:latin typeface="Arial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4211960" y="3140968"/>
            <a:ext cx="216024" cy="216024"/>
          </a:xfrm>
          <a:prstGeom prst="rightArrow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r">
              <a:defRPr/>
            </a:pPr>
            <a:endParaRPr lang="ru-RU">
              <a:latin typeface="Arial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4139952" y="4941168"/>
            <a:ext cx="216024" cy="216024"/>
          </a:xfrm>
          <a:prstGeom prst="rightArrow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r">
              <a:defRPr/>
            </a:pPr>
            <a:endParaRPr lang="ru-RU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388" y="1412875"/>
          <a:ext cx="8640958" cy="3855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5748"/>
                <a:gridCol w="1266347"/>
                <a:gridCol w="1266347"/>
                <a:gridCol w="1340838"/>
                <a:gridCol w="1340838"/>
                <a:gridCol w="1340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itchFamily="18" charset="0"/>
                        </a:rPr>
                        <a:t>Направление</a:t>
                      </a:r>
                      <a:endParaRPr lang="ru-RU" sz="18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ambria" pitchFamily="18" charset="0"/>
                        </a:rPr>
                        <a:t>Бюджет, млн. руб.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itchFamily="18" charset="0"/>
                        </a:rPr>
                        <a:t>2013 г.</a:t>
                      </a:r>
                      <a:endParaRPr lang="ru-RU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ambria" pitchFamily="18" charset="0"/>
                        </a:rPr>
                        <a:t>2014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ambria" pitchFamily="18" charset="0"/>
                        </a:rPr>
                        <a:t>2015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Cambria" pitchFamily="18" charset="0"/>
                        </a:rPr>
                        <a:t>2016 г.</a:t>
                      </a:r>
                    </a:p>
                  </a:txBody>
                  <a:tcPr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itchFamily="18" charset="0"/>
                        </a:rPr>
                        <a:t>Развитие физической инфраструктуры</a:t>
                      </a:r>
                      <a:endParaRPr lang="ru-RU" sz="14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Федеральный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Московский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3713,70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Cambria" pitchFamily="18" charset="0"/>
                        </a:rPr>
                        <a:t>602,80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Cambria" pitchFamily="18" charset="0"/>
                        </a:rPr>
                        <a:t>450,00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Частный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itchFamily="18" charset="0"/>
                        </a:rPr>
                        <a:t>Создание инжиниринговых центров</a:t>
                      </a:r>
                      <a:endParaRPr lang="ru-RU" sz="14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Федеральный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250,00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272,00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250,00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Московский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b="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250,00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272,00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250,00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Частный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380,00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980,00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1040,00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700,00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itchFamily="18" charset="0"/>
                        </a:rPr>
                        <a:t>Деятельность специализированной организации</a:t>
                      </a:r>
                      <a:endParaRPr lang="ru-RU" sz="1400" b="1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Федеральный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9,57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71,18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84,65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98,60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Московский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9,57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71,18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84,65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Cambria" pitchFamily="18" charset="0"/>
                        </a:rPr>
                        <a:t>98,60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mbria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mbria" pitchFamily="18" charset="0"/>
                        </a:rPr>
                        <a:t>Частный</a:t>
                      </a:r>
                      <a:endParaRPr lang="ru-RU" sz="1200" dirty="0">
                        <a:latin typeface="Cambr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latin typeface="Cambria" pitchFamily="18" charset="0"/>
                        </a:rPr>
                        <a:t>00,00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 bwMode="auto">
          <a:xfrm>
            <a:off x="0" y="188640"/>
            <a:ext cx="9144000" cy="864096"/>
          </a:xfrm>
          <a:prstGeom prst="roundRect">
            <a:avLst>
              <a:gd name="adj" fmla="val 6185"/>
            </a:avLst>
          </a:prstGeom>
          <a:solidFill>
            <a:schemeClr val="tx2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+mn-cs"/>
              </a:rPr>
              <a:t>Основные расходы по Программе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578TGp_CleanCity_light">
  <a:themeElements>
    <a:clrScheme name="300TGp_natural_light 1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</Template>
  <TotalTime>736</TotalTime>
  <Words>495</Words>
  <Application>Microsoft Office PowerPoint</Application>
  <PresentationFormat>Экран (4:3)</PresentationFormat>
  <Paragraphs>180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Verdana</vt:lpstr>
      <vt:lpstr>Wingdings</vt:lpstr>
      <vt:lpstr>Arial Black</vt:lpstr>
      <vt:lpstr>Cambria</vt:lpstr>
      <vt:lpstr>Georgia</vt:lpstr>
      <vt:lpstr>Calibri</vt:lpstr>
      <vt:lpstr>Times New Roman</vt:lpstr>
      <vt:lpstr>578TGp_CleanCity_light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Женя</dc:creator>
  <cp:lastModifiedBy>Admin</cp:lastModifiedBy>
  <cp:revision>111</cp:revision>
  <dcterms:created xsi:type="dcterms:W3CDTF">2013-07-21T10:13:50Z</dcterms:created>
  <dcterms:modified xsi:type="dcterms:W3CDTF">2013-07-29T10:53:12Z</dcterms:modified>
</cp:coreProperties>
</file>